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91" r:id="rId24"/>
    <p:sldId id="279" r:id="rId25"/>
    <p:sldId id="280" r:id="rId26"/>
    <p:sldId id="290" r:id="rId27"/>
    <p:sldId id="281" r:id="rId28"/>
    <p:sldId id="282" r:id="rId29"/>
    <p:sldId id="283" r:id="rId30"/>
    <p:sldId id="284" r:id="rId31"/>
    <p:sldId id="285" r:id="rId32"/>
    <p:sldId id="287" r:id="rId33"/>
    <p:sldId id="288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6"/>
    <p:restoredTop sz="94640"/>
  </p:normalViewPr>
  <p:slideViewPr>
    <p:cSldViewPr snapToGrid="0">
      <p:cViewPr varScale="1">
        <p:scale>
          <a:sx n="71" d="100"/>
          <a:sy n="71" d="100"/>
        </p:scale>
        <p:origin x="1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wisc.edu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</a:t>
            </a:r>
            <a:r>
              <a:rPr lang="en-US" dirty="0"/>
              <a:t>Dictionaries</a:t>
            </a:r>
            <a:endParaRPr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50F98BC-D406-6742-8C50-5F178B9F9934}"/>
              </a:ext>
            </a:extLst>
          </p:cNvPr>
          <p:cNvSpPr txBox="1">
            <a:spLocks/>
          </p:cNvSpPr>
          <p:nvPr/>
        </p:nvSpPr>
        <p:spPr bwMode="auto">
          <a:xfrm>
            <a:off x="1270000" y="50673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spcBef>
                <a:spcPct val="0"/>
              </a:spcBef>
              <a:buSzTx/>
              <a:buNone/>
            </a:pPr>
            <a:r>
              <a:rPr lang="en-US" altLang="en-US" sz="3700" b="0" dirty="0">
                <a:latin typeface="Gill Sans" panose="020B0502020104020203" pitchFamily="34" charset="-79"/>
                <a:cs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cs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spcBef>
                <a:spcPct val="0"/>
              </a:spcBef>
              <a:buSzTx/>
              <a:buNone/>
            </a:pPr>
            <a:r>
              <a:rPr lang="en-US" altLang="en-US" sz="3700" b="0" dirty="0">
                <a:latin typeface="Gill Sans" panose="020B0502020104020203" pitchFamily="34" charset="-79"/>
                <a:cs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cs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spcBef>
                <a:spcPct val="0"/>
              </a:spcBef>
              <a:buSzTx/>
              <a:buNone/>
            </a:pPr>
            <a:r>
              <a:rPr lang="en-US" altLang="en-US" sz="3700" b="0" dirty="0">
                <a:latin typeface="Gill Sans" panose="020B0502020104020203" pitchFamily="34" charset="-79"/>
                <a:cs typeface="Gill Sans" panose="020B0502020104020203" pitchFamily="34" charset="-79"/>
              </a:rPr>
              <a:t>Cole Nelson</a:t>
            </a:r>
          </a:p>
          <a:p>
            <a:pPr>
              <a:spcBef>
                <a:spcPct val="0"/>
              </a:spcBef>
              <a:buSzTx/>
              <a:buNone/>
            </a:pP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8666AFD-2B99-034C-98D1-95DF6149E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530" y="8007301"/>
            <a:ext cx="5799666" cy="14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 SemiBold" panose="020B0502020104020203" pitchFamily="34" charset="-79"/>
                <a:ea typeface="Gill Sans SemiBold" panose="020B0502020104020203" pitchFamily="34" charset="-79"/>
                <a:cs typeface="Gill Sans SemiBold" panose="020B0502020104020203" pitchFamily="34" charset="-79"/>
                <a:sym typeface="Gill Sans SemiBold" panose="020B0502020104020203" pitchFamily="34" charset="-79"/>
              </a:rPr>
              <a:t>Readings: </a:t>
            </a:r>
          </a:p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Chapter 11 of Think Python</a:t>
            </a:r>
          </a:p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" panose="020B0502020104020203" pitchFamily="34" charset="-79"/>
                <a:ea typeface="Gill Sans SemiBold" panose="020B0502020104020203" pitchFamily="34" charset="-79"/>
                <a:cs typeface="Gill Sans SemiBold" panose="020B0502020104020203" pitchFamily="34" charset="-79"/>
                <a:sym typeface="Gill Sans SemiBold" panose="020B0502020104020203" pitchFamily="34" charset="-79"/>
              </a:rPr>
              <a:t>Chapter 10 of Python for Everybody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73" name="Common data structure approach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28103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lang="en-US" dirty="0"/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give each value a 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use labels to lookup values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76" name="Common data structure approach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425097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give each value a 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use labels to lookup values</a:t>
            </a:r>
          </a:p>
          <a:p>
            <a:pPr marL="0" indent="0">
              <a:buSzTx/>
              <a:buNone/>
            </a:pPr>
            <a:r>
              <a:rPr dirty="0"/>
              <a:t>List example:</a:t>
            </a:r>
          </a:p>
          <a:p>
            <a:pPr marL="0" indent="0">
              <a:buSzTx/>
              <a:buNone/>
            </a:pPr>
            <a:r>
              <a:rPr dirty="0" err="1"/>
              <a:t>nums</a:t>
            </a:r>
            <a:r>
              <a:rPr dirty="0"/>
              <a:t> = [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300, 200, 400, 100</a:t>
            </a:r>
            <a:r>
              <a:rPr dirty="0"/>
              <a:t>]</a:t>
            </a:r>
          </a:p>
        </p:txBody>
      </p:sp>
      <p:sp>
        <p:nvSpPr>
          <p:cNvPr id="179" name="Connection Line"/>
          <p:cNvSpPr/>
          <p:nvPr/>
        </p:nvSpPr>
        <p:spPr>
          <a:xfrm>
            <a:off x="4234102" y="56186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78" name="we can have many values"/>
          <p:cNvSpPr txBox="1"/>
          <p:nvPr/>
        </p:nvSpPr>
        <p:spPr>
          <a:xfrm>
            <a:off x="6025182" y="6373317"/>
            <a:ext cx="31642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can have many values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82" name="Common data structure approach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425097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labels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</p:txBody>
      </p:sp>
      <p:sp>
        <p:nvSpPr>
          <p:cNvPr id="183" name="0"/>
          <p:cNvSpPr txBox="1"/>
          <p:nvPr/>
        </p:nvSpPr>
        <p:spPr>
          <a:xfrm>
            <a:off x="26335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84" name="1"/>
          <p:cNvSpPr txBox="1"/>
          <p:nvPr/>
        </p:nvSpPr>
        <p:spPr>
          <a:xfrm>
            <a:off x="34336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85" name="2"/>
          <p:cNvSpPr txBox="1"/>
          <p:nvPr/>
        </p:nvSpPr>
        <p:spPr>
          <a:xfrm>
            <a:off x="42337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6" name="3"/>
          <p:cNvSpPr txBox="1"/>
          <p:nvPr/>
        </p:nvSpPr>
        <p:spPr>
          <a:xfrm>
            <a:off x="50338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89" name="Connection Line"/>
          <p:cNvSpPr/>
          <p:nvPr/>
        </p:nvSpPr>
        <p:spPr>
          <a:xfrm>
            <a:off x="3599102" y="59234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88" name="the “labels” are indexes, which are implicitly attached to values"/>
          <p:cNvSpPr txBox="1"/>
          <p:nvPr/>
        </p:nvSpPr>
        <p:spPr>
          <a:xfrm>
            <a:off x="5168900" y="6665417"/>
            <a:ext cx="399692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“labels” are indexes, which</a:t>
            </a:r>
            <a:br/>
            <a:r>
              <a:t>are implicitly attached to values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92" name="Common data structure approach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097365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use labels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  <a:p>
            <a:pPr marL="0" indent="0">
              <a:buSzTx/>
              <a:buNone/>
            </a:pPr>
            <a:r>
              <a:t>x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nums[2]</a:t>
            </a:r>
            <a:r>
              <a:t>    # x = 400</a:t>
            </a:r>
          </a:p>
        </p:txBody>
      </p:sp>
      <p:sp>
        <p:nvSpPr>
          <p:cNvPr id="195" name="Connection Line"/>
          <p:cNvSpPr/>
          <p:nvPr/>
        </p:nvSpPr>
        <p:spPr>
          <a:xfrm>
            <a:off x="2773602" y="65076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94" name="we use the “label” (i.e., the index) to lookup the value (here 400)"/>
          <p:cNvSpPr txBox="1"/>
          <p:nvPr/>
        </p:nvSpPr>
        <p:spPr>
          <a:xfrm>
            <a:off x="4343400" y="7249617"/>
            <a:ext cx="424770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 use the “label” (i.e., the index)</a:t>
            </a:r>
            <a:br/>
            <a:r>
              <a:t>to lookup the value (here 400)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98" name="Common data structure approach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097365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labels</a:t>
            </a:r>
            <a:r>
              <a:t>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  <a:p>
            <a:pPr marL="0" indent="0">
              <a:buSzTx/>
              <a:buNone/>
            </a:pPr>
            <a:r>
              <a:t>x = nums[2]    # x=400</a:t>
            </a:r>
          </a:p>
        </p:txBody>
      </p:sp>
      <p:sp>
        <p:nvSpPr>
          <p:cNvPr id="199" name="Callout"/>
          <p:cNvSpPr/>
          <p:nvPr/>
        </p:nvSpPr>
        <p:spPr>
          <a:xfrm>
            <a:off x="1041400" y="2082800"/>
            <a:ext cx="5725716" cy="1428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9" y="0"/>
                </a:moveTo>
                <a:cubicBezTo>
                  <a:pt x="121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1" y="21600"/>
                  <a:pt x="269" y="21600"/>
                </a:cubicBezTo>
                <a:lnTo>
                  <a:pt x="19248" y="21600"/>
                </a:lnTo>
                <a:cubicBezTo>
                  <a:pt x="19397" y="21600"/>
                  <a:pt x="19517" y="21116"/>
                  <a:pt x="19517" y="20520"/>
                </a:cubicBezTo>
                <a:lnTo>
                  <a:pt x="19517" y="13032"/>
                </a:lnTo>
                <a:lnTo>
                  <a:pt x="21600" y="10872"/>
                </a:lnTo>
                <a:lnTo>
                  <a:pt x="19517" y="8712"/>
                </a:lnTo>
                <a:lnTo>
                  <a:pt x="19517" y="1080"/>
                </a:lnTo>
                <a:cubicBezTo>
                  <a:pt x="19517" y="484"/>
                  <a:pt x="19397" y="0"/>
                  <a:pt x="19248" y="0"/>
                </a:cubicBezTo>
                <a:lnTo>
                  <a:pt x="269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0" name="lists are an inflexible mapping structure,…"/>
          <p:cNvSpPr txBox="1"/>
          <p:nvPr/>
        </p:nvSpPr>
        <p:spPr>
          <a:xfrm>
            <a:off x="6984330" y="2516435"/>
            <a:ext cx="5487740" cy="815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 are an </a:t>
            </a:r>
            <a:r>
              <a:rPr b="1"/>
              <a:t>inflexible</a:t>
            </a:r>
            <a:r>
              <a:t> mapping structure,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because we don’t have control over </a:t>
            </a:r>
            <a:r>
              <a:rPr b="1"/>
              <a:t>labels</a:t>
            </a:r>
          </a:p>
        </p:txBody>
      </p:sp>
      <p:sp>
        <p:nvSpPr>
          <p:cNvPr id="201" name="what if we don’t want consecutive integers…"/>
          <p:cNvSpPr txBox="1"/>
          <p:nvPr/>
        </p:nvSpPr>
        <p:spPr>
          <a:xfrm>
            <a:off x="7260902" y="3940112"/>
            <a:ext cx="4934596" cy="685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i="1"/>
              <a:t>what if </a:t>
            </a:r>
            <a:r>
              <a:t>we don’t want consecutive integers</a:t>
            </a:r>
          </a:p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as labels?  E.g., 0, 10, and 20 (but not between)?</a:t>
            </a:r>
          </a:p>
        </p:txBody>
      </p:sp>
      <p:sp>
        <p:nvSpPr>
          <p:cNvPr id="202" name="what if we want to use strings as labels?"/>
          <p:cNvSpPr txBox="1"/>
          <p:nvPr/>
        </p:nvSpPr>
        <p:spPr>
          <a:xfrm>
            <a:off x="7646677" y="5380902"/>
            <a:ext cx="4163046" cy="393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i="1"/>
              <a:t>what if </a:t>
            </a:r>
            <a:r>
              <a:t>we want to use strings as labels?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05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y call it a dictionary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call it a dictionary?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2797408"/>
            <a:ext cx="8927282" cy="3711342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his key…"/>
          <p:cNvSpPr txBox="1"/>
          <p:nvPr/>
        </p:nvSpPr>
        <p:spPr>
          <a:xfrm>
            <a:off x="1180653" y="2707084"/>
            <a:ext cx="144869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key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(the word)</a:t>
            </a:r>
          </a:p>
        </p:txBody>
      </p:sp>
      <p:sp>
        <p:nvSpPr>
          <p:cNvPr id="210" name="Callout"/>
          <p:cNvSpPr/>
          <p:nvPr/>
        </p:nvSpPr>
        <p:spPr>
          <a:xfrm>
            <a:off x="2890440" y="2831008"/>
            <a:ext cx="2727326" cy="677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62" y="0"/>
                </a:moveTo>
                <a:cubicBezTo>
                  <a:pt x="3485" y="0"/>
                  <a:pt x="3259" y="906"/>
                  <a:pt x="3259" y="2023"/>
                </a:cubicBezTo>
                <a:lnTo>
                  <a:pt x="3259" y="6007"/>
                </a:lnTo>
                <a:lnTo>
                  <a:pt x="0" y="10041"/>
                </a:lnTo>
                <a:lnTo>
                  <a:pt x="3259" y="14088"/>
                </a:lnTo>
                <a:lnTo>
                  <a:pt x="3259" y="19577"/>
                </a:lnTo>
                <a:cubicBezTo>
                  <a:pt x="3259" y="20694"/>
                  <a:pt x="3485" y="21600"/>
                  <a:pt x="3762" y="21600"/>
                </a:cubicBezTo>
                <a:lnTo>
                  <a:pt x="21097" y="21600"/>
                </a:lnTo>
                <a:cubicBezTo>
                  <a:pt x="21375" y="21600"/>
                  <a:pt x="21600" y="20694"/>
                  <a:pt x="21600" y="19577"/>
                </a:cubicBezTo>
                <a:lnTo>
                  <a:pt x="21600" y="2023"/>
                </a:lnTo>
                <a:cubicBezTo>
                  <a:pt x="21600" y="906"/>
                  <a:pt x="21375" y="0"/>
                  <a:pt x="21097" y="0"/>
                </a:cubicBezTo>
                <a:lnTo>
                  <a:pt x="3762" y="0"/>
                </a:lnTo>
                <a:close/>
              </a:path>
            </a:pathLst>
          </a:custGeom>
          <a:ln w="127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maps to…"/>
          <p:cNvSpPr txBox="1"/>
          <p:nvPr/>
        </p:nvSpPr>
        <p:spPr>
          <a:xfrm>
            <a:off x="1202382" y="4121646"/>
            <a:ext cx="14052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maps to…</a:t>
            </a:r>
          </a:p>
        </p:txBody>
      </p:sp>
      <p:sp>
        <p:nvSpPr>
          <p:cNvPr id="212" name="this value…"/>
          <p:cNvSpPr txBox="1"/>
          <p:nvPr/>
        </p:nvSpPr>
        <p:spPr>
          <a:xfrm>
            <a:off x="799083" y="5180607"/>
            <a:ext cx="195783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value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(the definition)</a:t>
            </a:r>
          </a:p>
        </p:txBody>
      </p:sp>
      <p:sp>
        <p:nvSpPr>
          <p:cNvPr id="213" name="Callout"/>
          <p:cNvSpPr/>
          <p:nvPr/>
        </p:nvSpPr>
        <p:spPr>
          <a:xfrm>
            <a:off x="2964656" y="3822700"/>
            <a:ext cx="8947944" cy="2715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6" y="0"/>
                </a:moveTo>
                <a:cubicBezTo>
                  <a:pt x="1326" y="0"/>
                  <a:pt x="1090" y="776"/>
                  <a:pt x="1090" y="1733"/>
                </a:cubicBezTo>
                <a:lnTo>
                  <a:pt x="1090" y="12737"/>
                </a:lnTo>
                <a:lnTo>
                  <a:pt x="0" y="14043"/>
                </a:lnTo>
                <a:lnTo>
                  <a:pt x="1090" y="15347"/>
                </a:lnTo>
                <a:lnTo>
                  <a:pt x="1090" y="19867"/>
                </a:lnTo>
                <a:cubicBezTo>
                  <a:pt x="1090" y="20824"/>
                  <a:pt x="1326" y="21600"/>
                  <a:pt x="1616" y="21600"/>
                </a:cubicBezTo>
                <a:lnTo>
                  <a:pt x="21074" y="21600"/>
                </a:lnTo>
                <a:cubicBezTo>
                  <a:pt x="21365" y="21600"/>
                  <a:pt x="21600" y="20824"/>
                  <a:pt x="21600" y="19867"/>
                </a:cubicBezTo>
                <a:lnTo>
                  <a:pt x="21600" y="1733"/>
                </a:lnTo>
                <a:cubicBezTo>
                  <a:pt x="21600" y="776"/>
                  <a:pt x="21365" y="0"/>
                  <a:pt x="21074" y="0"/>
                </a:cubicBezTo>
                <a:lnTo>
                  <a:pt x="1616" y="0"/>
                </a:lnTo>
                <a:close/>
              </a:path>
            </a:pathLst>
          </a:custGeom>
          <a:ln w="127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4" name="Python dicts don't have order, though"/>
          <p:cNvSpPr txBox="1"/>
          <p:nvPr/>
        </p:nvSpPr>
        <p:spPr>
          <a:xfrm>
            <a:off x="2517344" y="7612638"/>
            <a:ext cx="797013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Python </a:t>
            </a:r>
            <a:r>
              <a:rPr dirty="0" err="1"/>
              <a:t>dicts</a:t>
            </a:r>
            <a:r>
              <a:rPr dirty="0"/>
              <a:t> </a:t>
            </a:r>
            <a:r>
              <a:rPr lang="en-US" dirty="0"/>
              <a:t>have insertion-based order (Python version &gt; 3.6)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84906-5FDB-5F42-8290-D142A709C0DE}"/>
              </a:ext>
            </a:extLst>
          </p:cNvPr>
          <p:cNvSpPr txBox="1"/>
          <p:nvPr/>
        </p:nvSpPr>
        <p:spPr>
          <a:xfrm>
            <a:off x="-2347961" y="997415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nums_list = [900, 700, 800]  nums_list[1]       700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nums_list = [900, 700, 800]</a:t>
            </a:r>
            <a:br/>
            <a:br/>
            <a:r>
              <a:rPr>
                <a:latin typeface="Gill Sans"/>
                <a:ea typeface="Gill Sans"/>
                <a:cs typeface="Gill Sans"/>
                <a:sym typeface="Gill Sans"/>
              </a:rPr>
              <a:t>nums_list[1]       700</a:t>
            </a:r>
          </a:p>
        </p:txBody>
      </p:sp>
      <p:sp>
        <p:nvSpPr>
          <p:cNvPr id="217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18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22" name="Connection Line"/>
          <p:cNvSpPr/>
          <p:nvPr/>
        </p:nvSpPr>
        <p:spPr>
          <a:xfrm>
            <a:off x="2675572" y="57910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0" name="a dictionary would let us give 700 a label other than it’s position"/>
          <p:cNvSpPr txBox="1"/>
          <p:nvPr/>
        </p:nvSpPr>
        <p:spPr>
          <a:xfrm>
            <a:off x="3585882" y="6538417"/>
            <a:ext cx="80048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a dictionary would let us give 700 a label other than it’s position</a:t>
            </a:r>
          </a:p>
        </p:txBody>
      </p:sp>
      <p:sp>
        <p:nvSpPr>
          <p:cNvPr id="221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25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26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900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700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800</a:t>
            </a:r>
            <a:r>
              <a:rPr dirty="0"/>
              <a:t>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{“first”: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900</a:t>
            </a:r>
            <a:r>
              <a:rPr dirty="0"/>
              <a:t>, “</a:t>
            </a:r>
            <a:r>
              <a:rPr lang="en-US" dirty="0"/>
              <a:t>third</a:t>
            </a:r>
            <a:r>
              <a:rPr dirty="0"/>
              <a:t>”: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7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00</a:t>
            </a:r>
            <a:r>
              <a:rPr dirty="0"/>
              <a:t>, “</a:t>
            </a:r>
            <a:r>
              <a:rPr lang="en-US" dirty="0"/>
              <a:t>second</a:t>
            </a:r>
            <a:r>
              <a:rPr dirty="0"/>
              <a:t>”: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8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00</a:t>
            </a:r>
            <a:r>
              <a:rPr dirty="0"/>
              <a:t>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we have the same values"/>
          <p:cNvSpPr txBox="1"/>
          <p:nvPr/>
        </p:nvSpPr>
        <p:spPr>
          <a:xfrm>
            <a:off x="5816600" y="7478217"/>
            <a:ext cx="31316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have the same values</a:t>
            </a:r>
          </a:p>
        </p:txBody>
      </p:sp>
      <p:sp>
        <p:nvSpPr>
          <p:cNvPr id="228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31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32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900, 700, 800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  <a:b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rPr dirty="0"/>
              <a:t>“first”:900, “</a:t>
            </a:r>
            <a:r>
              <a:rPr lang="en-US" dirty="0"/>
              <a:t>third</a:t>
            </a:r>
            <a:r>
              <a:rPr dirty="0"/>
              <a:t>”:</a:t>
            </a:r>
            <a:r>
              <a:rPr lang="en-US" dirty="0"/>
              <a:t>7</a:t>
            </a:r>
            <a:r>
              <a:rPr dirty="0"/>
              <a:t>00, “</a:t>
            </a:r>
            <a:r>
              <a:rPr lang="en-US" dirty="0"/>
              <a:t>second</a:t>
            </a:r>
            <a:r>
              <a:rPr dirty="0"/>
              <a:t>”:</a:t>
            </a:r>
            <a:r>
              <a:rPr lang="en-US" dirty="0"/>
              <a:t>8</a:t>
            </a:r>
            <a:r>
              <a:rPr dirty="0"/>
              <a:t>00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Line"/>
          <p:cNvSpPr/>
          <p:nvPr/>
        </p:nvSpPr>
        <p:spPr>
          <a:xfrm>
            <a:off x="3657600" y="40220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Line"/>
          <p:cNvSpPr/>
          <p:nvPr/>
        </p:nvSpPr>
        <p:spPr>
          <a:xfrm>
            <a:off x="6642100" y="40220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 flipV="1">
            <a:off x="3670300" y="6764596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6" name="Line"/>
          <p:cNvSpPr/>
          <p:nvPr/>
        </p:nvSpPr>
        <p:spPr>
          <a:xfrm flipV="1">
            <a:off x="11988800" y="6764596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we use curly braces instead of square brackets"/>
          <p:cNvSpPr txBox="1"/>
          <p:nvPr/>
        </p:nvSpPr>
        <p:spPr>
          <a:xfrm>
            <a:off x="4218018" y="7478217"/>
            <a:ext cx="6732539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 use </a:t>
            </a:r>
            <a:r>
              <a:rPr b="1"/>
              <a:t>curly braces</a:t>
            </a:r>
            <a:r>
              <a:t> instead of </a:t>
            </a:r>
            <a:r>
              <a:rPr b="1"/>
              <a:t>square brackets</a:t>
            </a:r>
          </a:p>
        </p:txBody>
      </p:sp>
      <p:sp>
        <p:nvSpPr>
          <p:cNvPr id="238" name="careful!  curly braces are for both sets and dicts"/>
          <p:cNvSpPr txBox="1"/>
          <p:nvPr/>
        </p:nvSpPr>
        <p:spPr>
          <a:xfrm>
            <a:off x="4353005" y="8240217"/>
            <a:ext cx="646256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careful!  curly braces are for both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set</a:t>
            </a:r>
            <a:r>
              <a:t>s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t>s</a:t>
            </a:r>
          </a:p>
        </p:txBody>
      </p:sp>
      <p:sp>
        <p:nvSpPr>
          <p:cNvPr id="239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Learning Objectives</a:t>
            </a:r>
          </a:p>
        </p:txBody>
      </p:sp>
      <p:sp>
        <p:nvSpPr>
          <p:cNvPr id="123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47826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buSzTx/>
              <a:buNone/>
            </a:pPr>
            <a:r>
              <a:rPr dirty="0"/>
              <a:t>Dictionaries</a:t>
            </a:r>
            <a:r>
              <a:rPr lang="en-US" dirty="0"/>
              <a:t>:</a:t>
            </a:r>
            <a:endParaRPr dirty="0"/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c</a:t>
            </a:r>
            <a:r>
              <a:rPr dirty="0"/>
              <a:t>reation</a:t>
            </a:r>
            <a:r>
              <a:rPr lang="en-US" dirty="0"/>
              <a:t> using { } or dict()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l</a:t>
            </a:r>
            <a:r>
              <a:rPr dirty="0"/>
              <a:t>ookup</a:t>
            </a:r>
            <a:r>
              <a:rPr lang="en-US" dirty="0"/>
              <a:t>, insert, </a:t>
            </a:r>
            <a:r>
              <a:rPr dirty="0"/>
              <a:t>update, delete</a:t>
            </a:r>
            <a:r>
              <a:rPr lang="en-US" dirty="0"/>
              <a:t> key-value pairs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in operator, for loop, len built-in function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keys() and values() methods</a:t>
            </a:r>
            <a:endParaRPr dirty="0"/>
          </a:p>
          <a:p>
            <a:pPr marL="0" indent="0">
              <a:buSzTx/>
              <a:buNone/>
            </a:pPr>
            <a:r>
              <a:rPr lang="en-US" dirty="0"/>
              <a:t>Applications of dictionaries</a:t>
            </a:r>
            <a:endParaRPr dirty="0"/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easy and fast lookup using keys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frequency storage</a:t>
            </a:r>
            <a:endParaRPr dirty="0"/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703" y="4384985"/>
            <a:ext cx="3592431" cy="2482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42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43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80</a:t>
            </a:r>
            <a:r>
              <a:rPr dirty="0"/>
              <a:t>0}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0"/>
          <p:cNvSpPr txBox="1"/>
          <p:nvPr/>
        </p:nvSpPr>
        <p:spPr>
          <a:xfrm>
            <a:off x="39687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45" name="1"/>
          <p:cNvSpPr txBox="1"/>
          <p:nvPr/>
        </p:nvSpPr>
        <p:spPr>
          <a:xfrm>
            <a:off x="50609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46" name="2"/>
          <p:cNvSpPr txBox="1"/>
          <p:nvPr/>
        </p:nvSpPr>
        <p:spPr>
          <a:xfrm>
            <a:off x="61531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47" name="we choose the label (called a key) for each value.…"/>
          <p:cNvSpPr txBox="1"/>
          <p:nvPr/>
        </p:nvSpPr>
        <p:spPr>
          <a:xfrm>
            <a:off x="4078941" y="7186117"/>
            <a:ext cx="74170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we choose the label (called a key) for each value.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Here the keys are the strings “first”, “</a:t>
            </a:r>
            <a:r>
              <a:rPr lang="en-US" dirty="0"/>
              <a:t>third</a:t>
            </a:r>
            <a:r>
              <a:rPr dirty="0"/>
              <a:t>”, and “</a:t>
            </a:r>
            <a:r>
              <a:rPr lang="en-US" dirty="0"/>
              <a:t>second</a:t>
            </a:r>
            <a:r>
              <a:rPr dirty="0"/>
              <a:t>”</a:t>
            </a:r>
          </a:p>
        </p:txBody>
      </p:sp>
      <p:sp>
        <p:nvSpPr>
          <p:cNvPr id="248" name="we put a colon between each key and value"/>
          <p:cNvSpPr txBox="1"/>
          <p:nvPr/>
        </p:nvSpPr>
        <p:spPr>
          <a:xfrm>
            <a:off x="5050389" y="8329117"/>
            <a:ext cx="54741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put a colon between each key and value</a:t>
            </a:r>
          </a:p>
        </p:txBody>
      </p:sp>
      <p:sp>
        <p:nvSpPr>
          <p:cNvPr id="249" name="Line"/>
          <p:cNvSpPr/>
          <p:nvPr/>
        </p:nvSpPr>
        <p:spPr>
          <a:xfrm>
            <a:off x="5384800" y="5856590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0" name="Line"/>
          <p:cNvSpPr/>
          <p:nvPr/>
        </p:nvSpPr>
        <p:spPr>
          <a:xfrm>
            <a:off x="8114119" y="585659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1" name="Line"/>
          <p:cNvSpPr/>
          <p:nvPr/>
        </p:nvSpPr>
        <p:spPr>
          <a:xfrm>
            <a:off x="11125200" y="5856590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2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73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74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b="1" dirty="0"/>
              <a:t>8</a:t>
            </a:r>
            <a:r>
              <a:rPr b="1" dirty="0"/>
              <a:t>00</a:t>
            </a:r>
            <a:r>
              <a:rPr dirty="0"/>
              <a:t>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second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”]       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8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79" name="Connection Line"/>
          <p:cNvSpPr/>
          <p:nvPr/>
        </p:nvSpPr>
        <p:spPr>
          <a:xfrm>
            <a:off x="3253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6" name="lookup for a dict is like indexing for a list (label in brackets).…"/>
          <p:cNvSpPr txBox="1"/>
          <p:nvPr/>
        </p:nvSpPr>
        <p:spPr>
          <a:xfrm>
            <a:off x="4191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Just use a key (that we chose) instead of an index.</a:t>
            </a:r>
          </a:p>
        </p:txBody>
      </p:sp>
      <p:sp>
        <p:nvSpPr>
          <p:cNvPr id="277" name="Arrow"/>
          <p:cNvSpPr/>
          <p:nvPr/>
        </p:nvSpPr>
        <p:spPr>
          <a:xfrm>
            <a:off x="4191000" y="7297939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8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64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65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b="1" dirty="0"/>
              <a:t>900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</a:t>
            </a:r>
            <a:r>
              <a:rPr dirty="0"/>
              <a:t>00}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[“first”]       900</a:t>
            </a:r>
          </a:p>
        </p:txBody>
      </p:sp>
      <p:sp>
        <p:nvSpPr>
          <p:cNvPr id="270" name="Connection Line"/>
          <p:cNvSpPr/>
          <p:nvPr/>
        </p:nvSpPr>
        <p:spPr>
          <a:xfrm>
            <a:off x="3126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7" name="lookup for a dict is like indexing for a list (label in brackets).…"/>
          <p:cNvSpPr txBox="1"/>
          <p:nvPr/>
        </p:nvSpPr>
        <p:spPr>
          <a:xfrm>
            <a:off x="4064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Just use a key (that we chose) instead of an index.</a:t>
            </a:r>
          </a:p>
        </p:txBody>
      </p:sp>
      <p:sp>
        <p:nvSpPr>
          <p:cNvPr id="268" name="Arrow"/>
          <p:cNvSpPr/>
          <p:nvPr/>
        </p:nvSpPr>
        <p:spPr>
          <a:xfrm>
            <a:off x="3823543" y="725824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55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56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b="1" dirty="0"/>
              <a:t>70</a:t>
            </a:r>
            <a:r>
              <a:rPr b="1" dirty="0"/>
              <a:t>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80</a:t>
            </a:r>
            <a:r>
              <a:rPr dirty="0"/>
              <a:t>0}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third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”]       </a:t>
            </a:r>
            <a:r>
              <a:rPr lang="en-US" dirty="0"/>
              <a:t>7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61" name="Connection Line"/>
          <p:cNvSpPr/>
          <p:nvPr/>
        </p:nvSpPr>
        <p:spPr>
          <a:xfrm>
            <a:off x="3380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8" name="lookup for a dict is like indexing for a list (label in brackets).…"/>
          <p:cNvSpPr txBox="1"/>
          <p:nvPr/>
        </p:nvSpPr>
        <p:spPr>
          <a:xfrm>
            <a:off x="4318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Just use a key (that we chose) instead of an index.</a:t>
            </a:r>
          </a:p>
        </p:txBody>
      </p:sp>
      <p:sp>
        <p:nvSpPr>
          <p:cNvPr id="259" name="Arrow"/>
          <p:cNvSpPr/>
          <p:nvPr/>
        </p:nvSpPr>
        <p:spPr>
          <a:xfrm>
            <a:off x="3912839" y="728387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61599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82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Dictionaries map labels (called keys, rather than indexes)</a:t>
            </a:r>
            <a:br>
              <a:rPr dirty="0"/>
            </a:br>
            <a:r>
              <a:rPr dirty="0"/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keys can be nearly anything we choose (must be immutable)</a:t>
            </a:r>
          </a:p>
        </p:txBody>
      </p:sp>
      <p:sp>
        <p:nvSpPr>
          <p:cNvPr id="283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</a:rPr>
              <a:t>nums_list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 = [900, 700, 800]</a:t>
            </a:r>
            <a:br>
              <a:rPr dirty="0">
                <a:solidFill>
                  <a:schemeClr val="bg2">
                    <a:lumMod val="90000"/>
                  </a:schemeClr>
                </a:solidFill>
              </a:rPr>
            </a:br>
            <a:br>
              <a:rPr dirty="0">
                <a:solidFill>
                  <a:schemeClr val="bg2">
                    <a:lumMod val="90000"/>
                  </a:schemeClr>
                </a:solidFill>
              </a:rPr>
            </a:br>
            <a:r>
              <a:rPr dirty="0" err="1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</a:rPr>
              <a:t>nums_dict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 = {“first”:900, 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third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”: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7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00, </a:t>
            </a:r>
            <a:r>
              <a:rPr b="1" dirty="0">
                <a:solidFill>
                  <a:schemeClr val="bg2">
                    <a:lumMod val="90000"/>
                  </a:schemeClr>
                </a:solidFill>
              </a:rPr>
              <a:t>“</a:t>
            </a:r>
            <a:r>
              <a:rPr lang="en-US" b="0" dirty="0">
                <a:solidFill>
                  <a:schemeClr val="bg2">
                    <a:lumMod val="90000"/>
                  </a:schemeClr>
                </a:solidFill>
              </a:rPr>
              <a:t>second</a:t>
            </a:r>
            <a:r>
              <a:rPr b="0" dirty="0">
                <a:solidFill>
                  <a:schemeClr val="bg2">
                    <a:lumMod val="90000"/>
                  </a:schemeClr>
                </a:solidFill>
              </a:rPr>
              <a:t>”:</a:t>
            </a:r>
            <a:r>
              <a:rPr lang="en-US" b="0" dirty="0">
                <a:solidFill>
                  <a:schemeClr val="bg2">
                    <a:lumMod val="90000"/>
                  </a:schemeClr>
                </a:solidFill>
              </a:rPr>
              <a:t>8</a:t>
            </a:r>
            <a:r>
              <a:rPr b="0" dirty="0">
                <a:solidFill>
                  <a:schemeClr val="bg2">
                    <a:lumMod val="90000"/>
                  </a:schemeClr>
                </a:solidFill>
              </a:rPr>
              <a:t>00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}</a:t>
            </a:r>
            <a:endParaRPr dirty="0">
              <a:solidFill>
                <a:schemeClr val="bg2">
                  <a:lumMod val="90000"/>
                </a:schemeClr>
              </a:solidFill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[“third”]      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7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84" name="900"/>
          <p:cNvSpPr/>
          <p:nvPr/>
        </p:nvSpPr>
        <p:spPr>
          <a:xfrm>
            <a:off x="10261600" y="42830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900</a:t>
            </a:r>
          </a:p>
        </p:txBody>
      </p:sp>
      <p:sp>
        <p:nvSpPr>
          <p:cNvPr id="285" name="700"/>
          <p:cNvSpPr/>
          <p:nvPr/>
        </p:nvSpPr>
        <p:spPr>
          <a:xfrm>
            <a:off x="10261600" y="47402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700</a:t>
            </a:r>
          </a:p>
        </p:txBody>
      </p:sp>
      <p:sp>
        <p:nvSpPr>
          <p:cNvPr id="286" name="600"/>
          <p:cNvSpPr/>
          <p:nvPr/>
        </p:nvSpPr>
        <p:spPr>
          <a:xfrm>
            <a:off x="10261600" y="51974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8</a:t>
            </a:r>
            <a:r>
              <a:rPr dirty="0"/>
              <a:t>00</a:t>
            </a:r>
          </a:p>
        </p:txBody>
      </p:sp>
      <p:sp>
        <p:nvSpPr>
          <p:cNvPr id="287" name="900"/>
          <p:cNvSpPr/>
          <p:nvPr/>
        </p:nvSpPr>
        <p:spPr>
          <a:xfrm>
            <a:off x="10261600" y="82330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7</a:t>
            </a:r>
            <a:r>
              <a:rPr dirty="0"/>
              <a:t>00</a:t>
            </a:r>
          </a:p>
        </p:txBody>
      </p:sp>
      <p:sp>
        <p:nvSpPr>
          <p:cNvPr id="288" name="700"/>
          <p:cNvSpPr/>
          <p:nvPr/>
        </p:nvSpPr>
        <p:spPr>
          <a:xfrm>
            <a:off x="10261600" y="86902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8</a:t>
            </a:r>
            <a:r>
              <a:rPr dirty="0"/>
              <a:t>00</a:t>
            </a:r>
          </a:p>
        </p:txBody>
      </p:sp>
      <p:sp>
        <p:nvSpPr>
          <p:cNvPr id="289" name="600"/>
          <p:cNvSpPr/>
          <p:nvPr/>
        </p:nvSpPr>
        <p:spPr>
          <a:xfrm>
            <a:off x="10261600" y="77758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9</a:t>
            </a:r>
            <a:r>
              <a:rPr dirty="0"/>
              <a:t>00</a:t>
            </a:r>
          </a:p>
        </p:txBody>
      </p:sp>
      <p:sp>
        <p:nvSpPr>
          <p:cNvPr id="290" name="&quot;first&quot;"/>
          <p:cNvSpPr txBox="1"/>
          <p:nvPr/>
        </p:nvSpPr>
        <p:spPr>
          <a:xfrm>
            <a:off x="9278428" y="8225703"/>
            <a:ext cx="92333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third</a:t>
            </a:r>
            <a:r>
              <a:rPr dirty="0"/>
              <a:t>"</a:t>
            </a:r>
          </a:p>
        </p:txBody>
      </p:sp>
      <p:sp>
        <p:nvSpPr>
          <p:cNvPr id="291" name="&quot;second&quot;"/>
          <p:cNvSpPr txBox="1"/>
          <p:nvPr/>
        </p:nvSpPr>
        <p:spPr>
          <a:xfrm>
            <a:off x="8999506" y="8657503"/>
            <a:ext cx="12022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second</a:t>
            </a:r>
            <a:r>
              <a:rPr dirty="0"/>
              <a:t>"</a:t>
            </a:r>
          </a:p>
        </p:txBody>
      </p:sp>
      <p:sp>
        <p:nvSpPr>
          <p:cNvPr id="292" name="&quot;third&quot;"/>
          <p:cNvSpPr txBox="1"/>
          <p:nvPr/>
        </p:nvSpPr>
        <p:spPr>
          <a:xfrm>
            <a:off x="9393845" y="7768503"/>
            <a:ext cx="80791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first</a:t>
            </a:r>
            <a:r>
              <a:rPr dirty="0"/>
              <a:t>"</a:t>
            </a:r>
          </a:p>
        </p:txBody>
      </p:sp>
      <p:sp>
        <p:nvSpPr>
          <p:cNvPr id="293" name="0"/>
          <p:cNvSpPr txBox="1"/>
          <p:nvPr/>
        </p:nvSpPr>
        <p:spPr>
          <a:xfrm>
            <a:off x="9935057" y="42830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4" name="1"/>
          <p:cNvSpPr txBox="1"/>
          <p:nvPr/>
        </p:nvSpPr>
        <p:spPr>
          <a:xfrm>
            <a:off x="9922357" y="47529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95" name="2"/>
          <p:cNvSpPr txBox="1"/>
          <p:nvPr/>
        </p:nvSpPr>
        <p:spPr>
          <a:xfrm>
            <a:off x="9935057" y="51974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96" name="Line"/>
          <p:cNvSpPr/>
          <p:nvPr/>
        </p:nvSpPr>
        <p:spPr>
          <a:xfrm>
            <a:off x="11849100" y="4420423"/>
            <a:ext cx="0" cy="11222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7" name="ordered"/>
          <p:cNvSpPr txBox="1"/>
          <p:nvPr/>
        </p:nvSpPr>
        <p:spPr>
          <a:xfrm rot="5400000">
            <a:off x="11630490" y="4743764"/>
            <a:ext cx="94897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r>
              <a:t>ordered</a:t>
            </a:r>
          </a:p>
        </p:txBody>
      </p:sp>
      <p:sp>
        <p:nvSpPr>
          <p:cNvPr id="298" name="Line"/>
          <p:cNvSpPr/>
          <p:nvPr/>
        </p:nvSpPr>
        <p:spPr>
          <a:xfrm>
            <a:off x="11849099" y="7772738"/>
            <a:ext cx="1" cy="1377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9" name="no order"/>
          <p:cNvSpPr txBox="1"/>
          <p:nvPr/>
        </p:nvSpPr>
        <p:spPr>
          <a:xfrm rot="5400000">
            <a:off x="11397617" y="8102591"/>
            <a:ext cx="187049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pPr algn="ctr"/>
            <a:r>
              <a:rPr lang="en-US" dirty="0"/>
              <a:t>insertion</a:t>
            </a:r>
            <a:r>
              <a:rPr dirty="0"/>
              <a:t> order</a:t>
            </a:r>
            <a:endParaRPr lang="en-US" dirty="0"/>
          </a:p>
          <a:p>
            <a:pPr algn="ctr"/>
            <a:r>
              <a:rPr lang="en-US" dirty="0"/>
              <a:t>(Python &gt; 3.6)</a:t>
            </a:r>
            <a:endParaRPr dirty="0"/>
          </a:p>
        </p:txBody>
      </p:sp>
      <p:sp>
        <p:nvSpPr>
          <p:cNvPr id="300" name="labels"/>
          <p:cNvSpPr txBox="1"/>
          <p:nvPr/>
        </p:nvSpPr>
        <p:spPr>
          <a:xfrm>
            <a:off x="9768153" y="3864049"/>
            <a:ext cx="68046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r>
              <a:t>labels</a:t>
            </a:r>
          </a:p>
        </p:txBody>
      </p:sp>
      <p:sp>
        <p:nvSpPr>
          <p:cNvPr id="301" name="values"/>
          <p:cNvSpPr txBox="1"/>
          <p:nvPr/>
        </p:nvSpPr>
        <p:spPr>
          <a:xfrm>
            <a:off x="10465854" y="3864049"/>
            <a:ext cx="9210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</a:defRPr>
            </a:lvl1pPr>
          </a:lstStyle>
          <a:p>
            <a:r>
              <a:t>values</a:t>
            </a:r>
          </a:p>
        </p:txBody>
      </p:sp>
      <p:sp>
        <p:nvSpPr>
          <p:cNvPr id="302" name="values"/>
          <p:cNvSpPr txBox="1"/>
          <p:nvPr/>
        </p:nvSpPr>
        <p:spPr>
          <a:xfrm>
            <a:off x="10465854" y="7381949"/>
            <a:ext cx="9210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</a:defRPr>
            </a:lvl1pPr>
          </a:lstStyle>
          <a:p>
            <a:r>
              <a:t>values</a:t>
            </a:r>
          </a:p>
        </p:txBody>
      </p:sp>
      <p:sp>
        <p:nvSpPr>
          <p:cNvPr id="303" name="labels"/>
          <p:cNvSpPr txBox="1"/>
          <p:nvPr/>
        </p:nvSpPr>
        <p:spPr>
          <a:xfrm>
            <a:off x="9443156" y="7381949"/>
            <a:ext cx="68046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labels</a:t>
            </a:r>
          </a:p>
        </p:txBody>
      </p:sp>
      <p:sp>
        <p:nvSpPr>
          <p:cNvPr id="304" name="key"/>
          <p:cNvSpPr txBox="1"/>
          <p:nvPr/>
        </p:nvSpPr>
        <p:spPr>
          <a:xfrm>
            <a:off x="9554654" y="7064449"/>
            <a:ext cx="4574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key</a:t>
            </a:r>
          </a:p>
        </p:txBody>
      </p:sp>
      <p:sp>
        <p:nvSpPr>
          <p:cNvPr id="305" name="index"/>
          <p:cNvSpPr txBox="1"/>
          <p:nvPr/>
        </p:nvSpPr>
        <p:spPr>
          <a:xfrm>
            <a:off x="9722306" y="3571949"/>
            <a:ext cx="67513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index</a:t>
            </a:r>
          </a:p>
        </p:txBody>
      </p:sp>
      <p:sp>
        <p:nvSpPr>
          <p:cNvPr id="306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7" name="Arrow"/>
          <p:cNvSpPr/>
          <p:nvPr/>
        </p:nvSpPr>
        <p:spPr>
          <a:xfrm>
            <a:off x="3899743" y="725824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A note on parenthetical charac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note on parenthetical characters</a:t>
            </a:r>
          </a:p>
        </p:txBody>
      </p:sp>
      <p:sp>
        <p:nvSpPr>
          <p:cNvPr id="310" name="parentheses:    ( and )"/>
          <p:cNvSpPr txBox="1"/>
          <p:nvPr/>
        </p:nvSpPr>
        <p:spPr>
          <a:xfrm>
            <a:off x="661640" y="2870294"/>
            <a:ext cx="350272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parentheses:   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</a:t>
            </a:r>
            <a:r>
              <a:t> and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)</a:t>
            </a:r>
          </a:p>
        </p:txBody>
      </p:sp>
      <p:sp>
        <p:nvSpPr>
          <p:cNvPr id="311" name="brackets:    [ and ]"/>
          <p:cNvSpPr txBox="1"/>
          <p:nvPr/>
        </p:nvSpPr>
        <p:spPr>
          <a:xfrm>
            <a:off x="1157840" y="5168899"/>
            <a:ext cx="299993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brackets: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</a:p>
        </p:txBody>
      </p:sp>
      <p:sp>
        <p:nvSpPr>
          <p:cNvPr id="312" name="braces:    { and }"/>
          <p:cNvSpPr txBox="1"/>
          <p:nvPr/>
        </p:nvSpPr>
        <p:spPr>
          <a:xfrm>
            <a:off x="1488322" y="7810499"/>
            <a:ext cx="262121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braces:   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t> and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</a:p>
        </p:txBody>
      </p:sp>
      <p:sp>
        <p:nvSpPr>
          <p:cNvPr id="313" name="common structures"/>
          <p:cNvSpPr txBox="1"/>
          <p:nvPr/>
        </p:nvSpPr>
        <p:spPr>
          <a:xfrm>
            <a:off x="409872" y="1765299"/>
            <a:ext cx="414595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common structures</a:t>
            </a:r>
          </a:p>
        </p:txBody>
      </p:sp>
      <p:sp>
        <p:nvSpPr>
          <p:cNvPr id="314" name="uses"/>
          <p:cNvSpPr txBox="1"/>
          <p:nvPr/>
        </p:nvSpPr>
        <p:spPr>
          <a:xfrm>
            <a:off x="6893520" y="1765299"/>
            <a:ext cx="100846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uses</a:t>
            </a:r>
          </a:p>
        </p:txBody>
      </p:sp>
      <p:sp>
        <p:nvSpPr>
          <p:cNvPr id="315" name="specifying order:"/>
          <p:cNvSpPr txBox="1"/>
          <p:nvPr/>
        </p:nvSpPr>
        <p:spPr>
          <a:xfrm>
            <a:off x="6081814" y="2579537"/>
            <a:ext cx="22135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929292"/>
                </a:solidFill>
              </a:defRPr>
            </a:lvl1pPr>
          </a:lstStyle>
          <a:p>
            <a:r>
              <a:t>specifying order: </a:t>
            </a:r>
          </a:p>
        </p:txBody>
      </p:sp>
      <p:sp>
        <p:nvSpPr>
          <p:cNvPr id="316" name="function invocation:"/>
          <p:cNvSpPr txBox="1"/>
          <p:nvPr/>
        </p:nvSpPr>
        <p:spPr>
          <a:xfrm>
            <a:off x="5486875" y="3149510"/>
            <a:ext cx="280846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929292"/>
                </a:solidFill>
              </a:defRPr>
            </a:lvl1pPr>
          </a:lstStyle>
          <a:p>
            <a:r>
              <a:rPr dirty="0"/>
              <a:t>function invocation</a:t>
            </a:r>
            <a:endParaRPr lang="en-US" dirty="0"/>
          </a:p>
          <a:p>
            <a:r>
              <a:rPr lang="en-US" dirty="0"/>
              <a:t>or function definition:</a:t>
            </a:r>
            <a:endParaRPr dirty="0"/>
          </a:p>
        </p:txBody>
      </p:sp>
      <p:sp>
        <p:nvSpPr>
          <p:cNvPr id="317" name="sequence indexing:"/>
          <p:cNvSpPr txBox="1"/>
          <p:nvPr/>
        </p:nvSpPr>
        <p:spPr>
          <a:xfrm>
            <a:off x="5861251" y="5119537"/>
            <a:ext cx="2434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sequence</a:t>
            </a:r>
            <a:r>
              <a:t> indexing:</a:t>
            </a:r>
          </a:p>
        </p:txBody>
      </p:sp>
      <p:sp>
        <p:nvSpPr>
          <p:cNvPr id="318" name="sequence slicing:"/>
          <p:cNvSpPr txBox="1"/>
          <p:nvPr/>
        </p:nvSpPr>
        <p:spPr>
          <a:xfrm>
            <a:off x="6149829" y="5881537"/>
            <a:ext cx="21455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sequence</a:t>
            </a:r>
            <a:r>
              <a:t> slicing:</a:t>
            </a:r>
          </a:p>
        </p:txBody>
      </p:sp>
      <p:sp>
        <p:nvSpPr>
          <p:cNvPr id="319" name="dict lookup:"/>
          <p:cNvSpPr txBox="1"/>
          <p:nvPr/>
        </p:nvSpPr>
        <p:spPr>
          <a:xfrm>
            <a:off x="6718352" y="6643537"/>
            <a:ext cx="15769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rPr dirty="0"/>
              <a:t> lookup:</a:t>
            </a:r>
          </a:p>
        </p:txBody>
      </p:sp>
      <p:sp>
        <p:nvSpPr>
          <p:cNvPr id="320" name="list creation:"/>
          <p:cNvSpPr txBox="1"/>
          <p:nvPr/>
        </p:nvSpPr>
        <p:spPr>
          <a:xfrm>
            <a:off x="6664030" y="4357537"/>
            <a:ext cx="16313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list</a:t>
            </a:r>
            <a:r>
              <a:t> creation:</a:t>
            </a:r>
          </a:p>
        </p:txBody>
      </p:sp>
      <p:sp>
        <p:nvSpPr>
          <p:cNvPr id="321" name="dict creation:"/>
          <p:cNvSpPr txBox="1"/>
          <p:nvPr/>
        </p:nvSpPr>
        <p:spPr>
          <a:xfrm>
            <a:off x="6559255" y="7659537"/>
            <a:ext cx="17360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rPr dirty="0"/>
              <a:t> creation:</a:t>
            </a:r>
          </a:p>
        </p:txBody>
      </p:sp>
      <p:sp>
        <p:nvSpPr>
          <p:cNvPr id="322" name="set creation:"/>
          <p:cNvSpPr txBox="1"/>
          <p:nvPr/>
        </p:nvSpPr>
        <p:spPr>
          <a:xfrm>
            <a:off x="6651677" y="8421537"/>
            <a:ext cx="16436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1"/>
                </a:solidFill>
              </a:rPr>
              <a:t>set</a:t>
            </a:r>
            <a:r>
              <a:t> creation:</a:t>
            </a:r>
          </a:p>
        </p:txBody>
      </p:sp>
      <p:sp>
        <p:nvSpPr>
          <p:cNvPr id="323" name="(1+2)*3"/>
          <p:cNvSpPr txBox="1"/>
          <p:nvPr/>
        </p:nvSpPr>
        <p:spPr>
          <a:xfrm>
            <a:off x="8518869" y="2572176"/>
            <a:ext cx="17617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(1+2)</a:t>
            </a:r>
            <a:r>
              <a:rPr lang="en-US" dirty="0"/>
              <a:t> </a:t>
            </a:r>
            <a:r>
              <a:rPr dirty="0"/>
              <a:t>*</a:t>
            </a:r>
            <a:r>
              <a:rPr lang="en-US" dirty="0"/>
              <a:t> </a:t>
            </a:r>
            <a:r>
              <a:rPr dirty="0"/>
              <a:t>3</a:t>
            </a:r>
          </a:p>
        </p:txBody>
      </p:sp>
      <p:sp>
        <p:nvSpPr>
          <p:cNvPr id="324" name="f()"/>
          <p:cNvSpPr txBox="1"/>
          <p:nvPr/>
        </p:nvSpPr>
        <p:spPr>
          <a:xfrm>
            <a:off x="8518869" y="3335187"/>
            <a:ext cx="6630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f()</a:t>
            </a:r>
          </a:p>
        </p:txBody>
      </p:sp>
      <p:sp>
        <p:nvSpPr>
          <p:cNvPr id="325" name="s[-1]"/>
          <p:cNvSpPr txBox="1"/>
          <p:nvPr/>
        </p:nvSpPr>
        <p:spPr>
          <a:xfrm>
            <a:off x="8518869" y="5112176"/>
            <a:ext cx="102431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l</a:t>
            </a:r>
            <a:r>
              <a:rPr dirty="0"/>
              <a:t>[-1]</a:t>
            </a:r>
          </a:p>
        </p:txBody>
      </p:sp>
      <p:sp>
        <p:nvSpPr>
          <p:cNvPr id="326" name="s[1:-2]"/>
          <p:cNvSpPr txBox="1"/>
          <p:nvPr/>
        </p:nvSpPr>
        <p:spPr>
          <a:xfrm>
            <a:off x="8518869" y="5874176"/>
            <a:ext cx="139301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l</a:t>
            </a:r>
            <a:r>
              <a:rPr dirty="0"/>
              <a:t>[1:-2]</a:t>
            </a:r>
          </a:p>
        </p:txBody>
      </p:sp>
      <p:sp>
        <p:nvSpPr>
          <p:cNvPr id="327" name="d[&quot;one&quot;]"/>
          <p:cNvSpPr txBox="1"/>
          <p:nvPr/>
        </p:nvSpPr>
        <p:spPr>
          <a:xfrm>
            <a:off x="8518869" y="6637187"/>
            <a:ext cx="157758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d["one"]</a:t>
            </a:r>
          </a:p>
        </p:txBody>
      </p:sp>
      <p:sp>
        <p:nvSpPr>
          <p:cNvPr id="328" name="s = [1,2,3]"/>
          <p:cNvSpPr txBox="1"/>
          <p:nvPr/>
        </p:nvSpPr>
        <p:spPr>
          <a:xfrm>
            <a:off x="8518869" y="4350176"/>
            <a:ext cx="249908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l</a:t>
            </a:r>
            <a:r>
              <a:rPr dirty="0"/>
              <a:t> = [1,</a:t>
            </a:r>
            <a:r>
              <a:rPr lang="en-US" dirty="0"/>
              <a:t> </a:t>
            </a:r>
            <a:r>
              <a:rPr dirty="0"/>
              <a:t>2,</a:t>
            </a:r>
            <a:r>
              <a:rPr lang="en-US" dirty="0"/>
              <a:t> </a:t>
            </a:r>
            <a:r>
              <a:rPr dirty="0"/>
              <a:t>3]</a:t>
            </a:r>
          </a:p>
        </p:txBody>
      </p:sp>
      <p:sp>
        <p:nvSpPr>
          <p:cNvPr id="329" name="d = {&quot;one&quot;:1, &quot;two&quot;:2}"/>
          <p:cNvSpPr txBox="1"/>
          <p:nvPr/>
        </p:nvSpPr>
        <p:spPr>
          <a:xfrm>
            <a:off x="8518869" y="7652176"/>
            <a:ext cx="452688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d = {"one":</a:t>
            </a:r>
            <a:r>
              <a:rPr lang="en-US" dirty="0"/>
              <a:t> </a:t>
            </a:r>
            <a:r>
              <a:rPr dirty="0"/>
              <a:t>1, "two":</a:t>
            </a:r>
            <a:r>
              <a:rPr lang="en-US" dirty="0"/>
              <a:t> </a:t>
            </a:r>
            <a:r>
              <a:rPr dirty="0"/>
              <a:t>2}</a:t>
            </a:r>
          </a:p>
        </p:txBody>
      </p:sp>
      <p:sp>
        <p:nvSpPr>
          <p:cNvPr id="330" name="{1,2,3}"/>
          <p:cNvSpPr txBox="1"/>
          <p:nvPr/>
        </p:nvSpPr>
        <p:spPr>
          <a:xfrm>
            <a:off x="8518869" y="8414176"/>
            <a:ext cx="17617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{1,</a:t>
            </a:r>
            <a:r>
              <a:rPr lang="en-US" dirty="0"/>
              <a:t> </a:t>
            </a:r>
            <a:r>
              <a:rPr dirty="0"/>
              <a:t>2,</a:t>
            </a:r>
            <a:r>
              <a:rPr lang="en-US" dirty="0"/>
              <a:t> </a:t>
            </a:r>
            <a:r>
              <a:rPr dirty="0"/>
              <a:t>3}</a:t>
            </a:r>
          </a:p>
        </p:txBody>
      </p:sp>
      <p:sp>
        <p:nvSpPr>
          <p:cNvPr id="331" name="Line"/>
          <p:cNvSpPr/>
          <p:nvPr/>
        </p:nvSpPr>
        <p:spPr>
          <a:xfrm flipV="1">
            <a:off x="4310831" y="2825945"/>
            <a:ext cx="1495178" cy="2038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2" name="Line"/>
          <p:cNvSpPr/>
          <p:nvPr/>
        </p:nvSpPr>
        <p:spPr>
          <a:xfrm>
            <a:off x="4310831" y="3283840"/>
            <a:ext cx="1181746" cy="2847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Line"/>
          <p:cNvSpPr/>
          <p:nvPr/>
        </p:nvSpPr>
        <p:spPr>
          <a:xfrm flipV="1">
            <a:off x="4310831" y="4635794"/>
            <a:ext cx="2155578" cy="8070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 flipV="1">
            <a:off x="4310831" y="5354634"/>
            <a:ext cx="1192164" cy="1644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>
            <a:off x="4310831" y="5595240"/>
            <a:ext cx="1457623" cy="5056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4310831" y="5671440"/>
            <a:ext cx="2157256" cy="12118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 flipV="1">
            <a:off x="4310831" y="7910659"/>
            <a:ext cx="2044155" cy="721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4310831" y="8236840"/>
            <a:ext cx="2127301" cy="44167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A note on parenthetical charac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Empty set, list, and dict</a:t>
            </a:r>
            <a:endParaRPr dirty="0"/>
          </a:p>
        </p:txBody>
      </p:sp>
      <p:sp>
        <p:nvSpPr>
          <p:cNvPr id="312" name="braces:    { and }"/>
          <p:cNvSpPr txBox="1"/>
          <p:nvPr/>
        </p:nvSpPr>
        <p:spPr>
          <a:xfrm>
            <a:off x="883437" y="2366630"/>
            <a:ext cx="262121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braces: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</a:p>
        </p:txBody>
      </p:sp>
      <p:sp>
        <p:nvSpPr>
          <p:cNvPr id="321" name="dict creation:"/>
          <p:cNvSpPr txBox="1"/>
          <p:nvPr/>
        </p:nvSpPr>
        <p:spPr>
          <a:xfrm>
            <a:off x="5924376" y="2138029"/>
            <a:ext cx="17360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rPr dirty="0"/>
              <a:t> creation:</a:t>
            </a:r>
          </a:p>
        </p:txBody>
      </p:sp>
      <p:sp>
        <p:nvSpPr>
          <p:cNvPr id="322" name="set creation:"/>
          <p:cNvSpPr txBox="1"/>
          <p:nvPr/>
        </p:nvSpPr>
        <p:spPr>
          <a:xfrm>
            <a:off x="5951399" y="4194542"/>
            <a:ext cx="16436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>
                <a:solidFill>
                  <a:schemeClr val="accent1"/>
                </a:solidFill>
              </a:rPr>
              <a:t>set</a:t>
            </a:r>
            <a:r>
              <a:rPr dirty="0"/>
              <a:t> creation:</a:t>
            </a:r>
          </a:p>
        </p:txBody>
      </p:sp>
      <p:sp>
        <p:nvSpPr>
          <p:cNvPr id="329" name="d = {&quot;one&quot;:1, &quot;two&quot;:2}"/>
          <p:cNvSpPr txBox="1"/>
          <p:nvPr/>
        </p:nvSpPr>
        <p:spPr>
          <a:xfrm>
            <a:off x="7862787" y="1392004"/>
            <a:ext cx="194604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d = </a:t>
            </a:r>
            <a:r>
              <a:rPr lang="en-US" dirty="0"/>
              <a:t>{}</a:t>
            </a:r>
          </a:p>
          <a:p>
            <a:endParaRPr lang="en-US" dirty="0"/>
          </a:p>
          <a:p>
            <a:r>
              <a:rPr lang="en-US" dirty="0"/>
              <a:t>   or</a:t>
            </a:r>
          </a:p>
          <a:p>
            <a:endParaRPr lang="en-US" dirty="0"/>
          </a:p>
          <a:p>
            <a:r>
              <a:rPr lang="en-US" dirty="0"/>
              <a:t>d = dict()</a:t>
            </a:r>
            <a:endParaRPr dirty="0"/>
          </a:p>
        </p:txBody>
      </p:sp>
      <p:sp>
        <p:nvSpPr>
          <p:cNvPr id="330" name="{1,2,3}"/>
          <p:cNvSpPr txBox="1"/>
          <p:nvPr/>
        </p:nvSpPr>
        <p:spPr>
          <a:xfrm>
            <a:off x="7806504" y="4193531"/>
            <a:ext cx="17617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s = set()</a:t>
            </a:r>
            <a:endParaRPr dirty="0"/>
          </a:p>
        </p:txBody>
      </p:sp>
      <p:sp>
        <p:nvSpPr>
          <p:cNvPr id="337" name="Line"/>
          <p:cNvSpPr/>
          <p:nvPr/>
        </p:nvSpPr>
        <p:spPr>
          <a:xfrm flipV="1">
            <a:off x="3705946" y="2366630"/>
            <a:ext cx="2043123" cy="1723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3695959" y="2873010"/>
            <a:ext cx="2081174" cy="15501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" name="brackets:    [ and ]">
            <a:extLst>
              <a:ext uri="{FF2B5EF4-FFF2-40B4-BE49-F238E27FC236}">
                <a16:creationId xmlns:a16="http://schemas.microsoft.com/office/drawing/2014/main" id="{E2C506D2-A281-9642-9DFD-CC9A65B82B67}"/>
              </a:ext>
            </a:extLst>
          </p:cNvPr>
          <p:cNvSpPr txBox="1"/>
          <p:nvPr/>
        </p:nvSpPr>
        <p:spPr>
          <a:xfrm>
            <a:off x="883437" y="6139808"/>
            <a:ext cx="299993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brackets: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</a:p>
        </p:txBody>
      </p:sp>
      <p:sp>
        <p:nvSpPr>
          <p:cNvPr id="33" name="set creation:">
            <a:extLst>
              <a:ext uri="{FF2B5EF4-FFF2-40B4-BE49-F238E27FC236}">
                <a16:creationId xmlns:a16="http://schemas.microsoft.com/office/drawing/2014/main" id="{D44B7939-2518-9B4A-9145-1F83FB72133F}"/>
              </a:ext>
            </a:extLst>
          </p:cNvPr>
          <p:cNvSpPr txBox="1"/>
          <p:nvPr/>
        </p:nvSpPr>
        <p:spPr>
          <a:xfrm>
            <a:off x="5919650" y="6203309"/>
            <a:ext cx="164365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lang="en-US" dirty="0">
                <a:solidFill>
                  <a:srgbClr val="00B050"/>
                </a:solidFill>
              </a:rPr>
              <a:t>list</a:t>
            </a:r>
            <a:r>
              <a:rPr dirty="0"/>
              <a:t> creation:</a:t>
            </a:r>
          </a:p>
        </p:txBody>
      </p:sp>
      <p:sp>
        <p:nvSpPr>
          <p:cNvPr id="34" name="{1,2,3}">
            <a:extLst>
              <a:ext uri="{FF2B5EF4-FFF2-40B4-BE49-F238E27FC236}">
                <a16:creationId xmlns:a16="http://schemas.microsoft.com/office/drawing/2014/main" id="{6B55175C-E387-224F-9D19-F63A12E3AA22}"/>
              </a:ext>
            </a:extLst>
          </p:cNvPr>
          <p:cNvSpPr txBox="1"/>
          <p:nvPr/>
        </p:nvSpPr>
        <p:spPr>
          <a:xfrm>
            <a:off x="7774755" y="5470995"/>
            <a:ext cx="262388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l = list()</a:t>
            </a:r>
          </a:p>
          <a:p>
            <a:endParaRPr lang="en-US" dirty="0"/>
          </a:p>
          <a:p>
            <a:r>
              <a:rPr lang="en-US" dirty="0"/>
              <a:t>   or</a:t>
            </a:r>
          </a:p>
          <a:p>
            <a:endParaRPr lang="en-US" dirty="0"/>
          </a:p>
          <a:p>
            <a:r>
              <a:rPr lang="en-US" dirty="0"/>
              <a:t>l = []</a:t>
            </a:r>
            <a:endParaRPr dirty="0"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B57772C5-2DF1-DF47-A962-10691DB44D8A}"/>
              </a:ext>
            </a:extLst>
          </p:cNvPr>
          <p:cNvSpPr/>
          <p:nvPr/>
        </p:nvSpPr>
        <p:spPr>
          <a:xfrm flipV="1">
            <a:off x="3870225" y="6431909"/>
            <a:ext cx="1878844" cy="43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49789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41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Dictionary Updat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Updates</a:t>
            </a:r>
          </a:p>
        </p:txBody>
      </p:sp>
      <p:sp>
        <p:nvSpPr>
          <p:cNvPr id="344" name="&gt;&gt;&gt; lst = [&quot;zero&quot;, &quot;ten&quot;, &quot;not set&quot;]…"/>
          <p:cNvSpPr txBox="1"/>
          <p:nvPr/>
        </p:nvSpPr>
        <p:spPr>
          <a:xfrm>
            <a:off x="965200" y="1562496"/>
            <a:ext cx="11575753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"not set"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[2]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'twenty'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"ten", 20: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"not set"</a:t>
            </a:r>
            <a:r>
              <a:rPr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d[20]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'ten’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20: 'twenty'</a:t>
            </a:r>
            <a:r>
              <a:rPr dirty="0"/>
              <a:t>}</a:t>
            </a:r>
          </a:p>
        </p:txBody>
      </p:sp>
      <p:sp>
        <p:nvSpPr>
          <p:cNvPr id="345" name="dictionary updates look like list updates"/>
          <p:cNvSpPr txBox="1"/>
          <p:nvPr/>
        </p:nvSpPr>
        <p:spPr>
          <a:xfrm>
            <a:off x="4251126" y="7338517"/>
            <a:ext cx="50039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dictionary updates look like list updates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Dictionary Delet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Deletes</a:t>
            </a:r>
          </a:p>
        </p:txBody>
      </p:sp>
      <p:sp>
        <p:nvSpPr>
          <p:cNvPr id="348" name="&gt;&gt;&gt; lst = [&quot;zero&quot;, &quot;ten&quot;, &quot;not set&quot;]…"/>
          <p:cNvSpPr txBox="1"/>
          <p:nvPr/>
        </p:nvSpPr>
        <p:spPr>
          <a:xfrm>
            <a:off x="965200" y="1562496"/>
            <a:ext cx="11575753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lst.pop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(-1)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'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/>
              <a:t>'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20: 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d.pop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(20)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'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/>
              <a:t>'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'ten'}</a:t>
            </a:r>
          </a:p>
        </p:txBody>
      </p:sp>
      <p:sp>
        <p:nvSpPr>
          <p:cNvPr id="349" name="dictionary deletes look like list deletes"/>
          <p:cNvSpPr txBox="1"/>
          <p:nvPr/>
        </p:nvSpPr>
        <p:spPr>
          <a:xfrm>
            <a:off x="4327177" y="8164016"/>
            <a:ext cx="485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dictionary deletes look like list deletes</a:t>
            </a:r>
          </a:p>
        </p:txBody>
      </p:sp>
      <p:sp>
        <p:nvSpPr>
          <p:cNvPr id="350" name="“not set” isn’t in the dict"/>
          <p:cNvSpPr txBox="1"/>
          <p:nvPr/>
        </p:nvSpPr>
        <p:spPr>
          <a:xfrm>
            <a:off x="5170911" y="6710219"/>
            <a:ext cx="31643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“</a:t>
            </a:r>
            <a:r>
              <a:rPr lang="en-US" dirty="0"/>
              <a:t>twenty</a:t>
            </a:r>
            <a:r>
              <a:rPr dirty="0"/>
              <a:t>” isn’t in the dict</a:t>
            </a:r>
          </a:p>
        </p:txBody>
      </p:sp>
      <p:sp>
        <p:nvSpPr>
          <p:cNvPr id="351" name="Line"/>
          <p:cNvSpPr/>
          <p:nvPr/>
        </p:nvSpPr>
        <p:spPr>
          <a:xfrm flipH="1" flipV="1">
            <a:off x="5486400" y="6177949"/>
            <a:ext cx="149672" cy="5109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2" name="“not set” isn’t in the list"/>
          <p:cNvSpPr txBox="1"/>
          <p:nvPr/>
        </p:nvSpPr>
        <p:spPr>
          <a:xfrm>
            <a:off x="4333152" y="2544619"/>
            <a:ext cx="305853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“</a:t>
            </a:r>
            <a:r>
              <a:rPr lang="en-US" dirty="0"/>
              <a:t>twenty</a:t>
            </a:r>
            <a:r>
              <a:rPr dirty="0"/>
              <a:t>” isn’t in the list</a:t>
            </a:r>
          </a:p>
        </p:txBody>
      </p:sp>
      <p:sp>
        <p:nvSpPr>
          <p:cNvPr id="353" name="Line"/>
          <p:cNvSpPr/>
          <p:nvPr/>
        </p:nvSpPr>
        <p:spPr>
          <a:xfrm flipH="1">
            <a:off x="4071717" y="2936464"/>
            <a:ext cx="568474" cy="345886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Dictionary Inser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Inserts</a:t>
            </a:r>
          </a:p>
        </p:txBody>
      </p:sp>
      <p:sp>
        <p:nvSpPr>
          <p:cNvPr id="356" name="&gt;&gt;&gt; lst = [&quot;zero&quot;, &quot;ten&quot;]…"/>
          <p:cNvSpPr txBox="1"/>
          <p:nvPr/>
        </p:nvSpPr>
        <p:spPr>
          <a:xfrm>
            <a:off x="965200" y="1562496"/>
            <a:ext cx="11904861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lst.append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")  </a:t>
            </a:r>
            <a:r>
              <a:rPr dirty="0">
                <a:solidFill>
                  <a:srgbClr val="929292"/>
                </a:solidFill>
              </a:rPr>
              <a:t># doesn't work: </a:t>
            </a:r>
            <a:r>
              <a:rPr dirty="0" err="1">
                <a:solidFill>
                  <a:srgbClr val="929292"/>
                </a:solidFill>
              </a:rPr>
              <a:t>lst</a:t>
            </a:r>
            <a:r>
              <a:rPr dirty="0">
                <a:solidFill>
                  <a:srgbClr val="929292"/>
                </a:solidFill>
              </a:rPr>
              <a:t>[</a:t>
            </a:r>
            <a:r>
              <a:rPr lang="en-US" dirty="0">
                <a:solidFill>
                  <a:srgbClr val="929292"/>
                </a:solidFill>
              </a:rPr>
              <a:t>2</a:t>
            </a:r>
            <a:r>
              <a:rPr dirty="0">
                <a:solidFill>
                  <a:srgbClr val="929292"/>
                </a:solidFill>
              </a:rPr>
              <a:t>] = ...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'ten', 'twenty</a:t>
            </a:r>
            <a:r>
              <a:rPr lang="en-US" dirty="0"/>
              <a:t>'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d[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</a:t>
            </a:r>
            <a:r>
              <a:rPr lang="en-US" dirty="0"/>
              <a:t>’, 20: 'twenty'</a:t>
            </a:r>
            <a:r>
              <a:rPr dirty="0"/>
              <a:t>}</a:t>
            </a:r>
          </a:p>
        </p:txBody>
      </p:sp>
      <p:sp>
        <p:nvSpPr>
          <p:cNvPr id="357" name="with a dict, if you try to set a value at a key,…"/>
          <p:cNvSpPr txBox="1"/>
          <p:nvPr/>
        </p:nvSpPr>
        <p:spPr>
          <a:xfrm>
            <a:off x="3470622" y="7071816"/>
            <a:ext cx="6063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with a dict, if you try to set a value at a key,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it automatically creates it (doesn't work w/ lists)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60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Demo 2: Print Tornado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Example: </a:t>
            </a:r>
            <a:r>
              <a:rPr dirty="0"/>
              <a:t>Print </a:t>
            </a:r>
            <a:r>
              <a:rPr lang="en-US" dirty="0"/>
              <a:t>Major Count</a:t>
            </a:r>
            <a:endParaRPr dirty="0"/>
          </a:p>
        </p:txBody>
      </p:sp>
      <p:sp>
        <p:nvSpPr>
          <p:cNvPr id="368" name="Goal: given a CSV of tornados,           print how many occurred per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6892716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CSV of </a:t>
            </a:r>
            <a:r>
              <a:rPr lang="en-US" dirty="0"/>
              <a:t>CS220 survey data</a:t>
            </a:r>
            <a:r>
              <a:rPr dirty="0"/>
              <a:t>,</a:t>
            </a:r>
            <a:br>
              <a:rPr dirty="0"/>
            </a:br>
            <a:r>
              <a:rPr dirty="0"/>
              <a:t>          print </a:t>
            </a:r>
            <a:r>
              <a:rPr lang="en-US" dirty="0"/>
              <a:t>each major’s frequency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A CSV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count</a:t>
            </a:r>
            <a:r>
              <a:rPr dirty="0"/>
              <a:t> per </a:t>
            </a:r>
            <a:r>
              <a:rPr lang="en-US" dirty="0"/>
              <a:t>major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lang="en-US" b="1" dirty="0"/>
              <a:t> (not actual count)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lang="en-US" sz="2800" b="1" dirty="0"/>
              <a:t>Computer Science</a:t>
            </a:r>
            <a:r>
              <a:rPr sz="2800" b="1" dirty="0"/>
              <a:t>: </a:t>
            </a:r>
            <a:r>
              <a:rPr lang="en-US" sz="2800" b="1" dirty="0"/>
              <a:t>40</a:t>
            </a:r>
            <a:br>
              <a:rPr sz="2800" b="1" dirty="0"/>
            </a:br>
            <a:r>
              <a:rPr lang="en-US" sz="2800" b="1" dirty="0"/>
              <a:t>Engineering</a:t>
            </a:r>
            <a:r>
              <a:rPr sz="2800" b="1" dirty="0"/>
              <a:t>: </a:t>
            </a:r>
            <a:r>
              <a:rPr lang="en-US" sz="2800" b="1" dirty="0"/>
              <a:t>50</a:t>
            </a:r>
            <a:br>
              <a:rPr sz="2800" b="1" dirty="0"/>
            </a:br>
            <a:r>
              <a:rPr lang="en-US" sz="2800" b="1" dirty="0"/>
              <a:t>Business</a:t>
            </a:r>
            <a:r>
              <a:rPr sz="2800" b="1" dirty="0"/>
              <a:t>: </a:t>
            </a:r>
            <a:r>
              <a:rPr lang="en-US" sz="2800" b="1" dirty="0"/>
              <a:t>20</a:t>
            </a:r>
          </a:p>
          <a:p>
            <a:pPr marL="0" lvl="5" indent="0">
              <a:buSzTx/>
              <a:buNone/>
            </a:pPr>
            <a:endParaRPr sz="2800" b="1" dirty="0"/>
          </a:p>
        </p:txBody>
      </p:sp>
      <p:sp>
        <p:nvSpPr>
          <p:cNvPr id="370" name="https://en.wikipedia.org/wiki/Tornado"/>
          <p:cNvSpPr txBox="1"/>
          <p:nvPr/>
        </p:nvSpPr>
        <p:spPr>
          <a:xfrm>
            <a:off x="9049804" y="6318250"/>
            <a:ext cx="20171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https://en.wikipedia.org/wiki/Tornado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302118-EA3E-8244-9757-18A588A0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969000"/>
            <a:ext cx="11544300" cy="3784600"/>
          </a:xfrm>
          <a:prstGeom prst="rect">
            <a:avLst/>
          </a:prstGeom>
        </p:spPr>
      </p:pic>
      <p:sp>
        <p:nvSpPr>
          <p:cNvPr id="8" name="Goal: given a CSV of tornados,           print how many occurred per year…">
            <a:extLst>
              <a:ext uri="{FF2B5EF4-FFF2-40B4-BE49-F238E27FC236}">
                <a16:creationId xmlns:a16="http://schemas.microsoft.com/office/drawing/2014/main" id="{4B3F31E0-F78E-284C-82D6-D35E0836744F}"/>
              </a:ext>
            </a:extLst>
          </p:cNvPr>
          <p:cNvSpPr txBox="1">
            <a:spLocks/>
          </p:cNvSpPr>
          <p:nvPr/>
        </p:nvSpPr>
        <p:spPr>
          <a:xfrm>
            <a:off x="6361139" y="2091091"/>
            <a:ext cx="5691161" cy="6892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5080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9525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970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5" indent="0" hangingPunct="1">
              <a:buSzTx/>
              <a:buFont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 lang="en-US" sz="2800" dirty="0"/>
          </a:p>
          <a:p>
            <a:pPr marL="0" lvl="5" indent="0" hangingPunct="1">
              <a:buSzTx/>
              <a:buFontTx/>
              <a:buNone/>
            </a:pPr>
            <a:r>
              <a:rPr lang="en-US" b="1" dirty="0"/>
              <a:t>Example output (not actual count)</a:t>
            </a:r>
            <a:r>
              <a:rPr lang="en-US" dirty="0"/>
              <a:t>:</a:t>
            </a:r>
            <a:br>
              <a:rPr lang="en-US" dirty="0"/>
            </a:br>
            <a:br>
              <a:rPr lang="en-US" sz="2200" dirty="0"/>
            </a:br>
            <a:r>
              <a:rPr lang="en-US" sz="2800" dirty="0"/>
              <a:t>Computer Science: 40</a:t>
            </a:r>
            <a:br>
              <a:rPr lang="en-US" sz="2800" dirty="0"/>
            </a:br>
            <a:r>
              <a:rPr lang="en-US" sz="2800" dirty="0"/>
              <a:t>Engineering: 50</a:t>
            </a:r>
            <a:br>
              <a:rPr lang="en-US" sz="2800" dirty="0"/>
            </a:br>
            <a:r>
              <a:rPr lang="en-US" sz="2800" dirty="0"/>
              <a:t>Business: 20</a:t>
            </a:r>
          </a:p>
          <a:p>
            <a:pPr marL="0" lvl="5" indent="0" hangingPunct="1">
              <a:buSzTx/>
              <a:buFontTx/>
              <a:buNone/>
            </a:pP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05A32-2692-714E-AD91-CAF381FEC594}"/>
              </a:ext>
            </a:extLst>
          </p:cNvPr>
          <p:cNvSpPr txBox="1"/>
          <p:nvPr/>
        </p:nvSpPr>
        <p:spPr>
          <a:xfrm>
            <a:off x="8148917" y="5496790"/>
            <a:ext cx="6508376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https://guide.wisc.edu/</a:t>
            </a:r>
            <a:r>
              <a:rPr lang="en-US" sz="1600" dirty="0"/>
              <a:t> 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Demo 3: Wizard of Oz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Wizard of Oz</a:t>
            </a:r>
          </a:p>
        </p:txBody>
      </p:sp>
      <p:sp>
        <p:nvSpPr>
          <p:cNvPr id="373" name="Goal: count how often each word appears in the Wizard of Oz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count how often each word appears in the Wizard of Oz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count of each word</a:t>
            </a:r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5226050"/>
            <a:ext cx="2616201" cy="3444664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https://en.wikipedia.org/wiki/The_Wizard_of_Oz_(1939_film)"/>
          <p:cNvSpPr txBox="1"/>
          <p:nvPr/>
        </p:nvSpPr>
        <p:spPr>
          <a:xfrm>
            <a:off x="4531915" y="8788400"/>
            <a:ext cx="39409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 b="0"/>
            </a:lvl1pPr>
          </a:lstStyle>
          <a:p>
            <a:r>
              <a:t>https://en.wikipedia.org/wiki/The_Wizard_of_Oz_(1939_film)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Vocabulary: a list is an example of a data structure"/>
          <p:cNvSpPr txBox="1">
            <a:spLocks noGrp="1"/>
          </p:cNvSpPr>
          <p:nvPr>
            <p:ph type="body" idx="1"/>
          </p:nvPr>
        </p:nvSpPr>
        <p:spPr>
          <a:xfrm>
            <a:off x="952500" y="1539875"/>
            <a:ext cx="11099800" cy="6673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6400"/>
            </a:pPr>
            <a:r>
              <a:t>Vocabulary: a list is an example of a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data structure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33" name="Definition (from Wikipedia)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Definition (from Wikipedia):</a:t>
            </a:r>
          </a:p>
          <a:p>
            <a:pPr marL="0" indent="0">
              <a:buSzTx/>
              <a:buNone/>
            </a:pPr>
            <a:r>
              <a:rPr dirty="0"/>
              <a:t>a </a:t>
            </a:r>
            <a:r>
              <a:rPr b="1" dirty="0"/>
              <a:t>data structure</a:t>
            </a:r>
            <a:r>
              <a:rPr dirty="0"/>
              <a:t> is a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rPr dirty="0"/>
              <a:t>,</a:t>
            </a:r>
            <a:br>
              <a:rPr dirty="0"/>
            </a:br>
            <a:r>
              <a:rPr dirty="0"/>
              <a:t>the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rPr dirty="0"/>
              <a:t> among them,</a:t>
            </a:r>
            <a:br>
              <a:rPr dirty="0"/>
            </a:br>
            <a:r>
              <a:rPr dirty="0"/>
              <a:t>and the functions or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>
              <a:rPr dirty="0"/>
            </a:br>
            <a:r>
              <a:rPr dirty="0"/>
              <a:t>that can be applied to the data</a:t>
            </a:r>
          </a:p>
        </p:txBody>
      </p:sp>
      <p:sp>
        <p:nvSpPr>
          <p:cNvPr id="134" name="a list can contain a bunch of values of varying types"/>
          <p:cNvSpPr/>
          <p:nvPr/>
        </p:nvSpPr>
        <p:spPr>
          <a:xfrm>
            <a:off x="8192994" y="3333731"/>
            <a:ext cx="2951957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1" y="0"/>
                </a:moveTo>
                <a:lnTo>
                  <a:pt x="3880" y="10182"/>
                </a:lnTo>
                <a:lnTo>
                  <a:pt x="941" y="10182"/>
                </a:lnTo>
                <a:cubicBezTo>
                  <a:pt x="421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421" y="21600"/>
                  <a:pt x="941" y="21600"/>
                </a:cubicBezTo>
                <a:lnTo>
                  <a:pt x="20659" y="21600"/>
                </a:lnTo>
                <a:cubicBezTo>
                  <a:pt x="21179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179" y="10182"/>
                  <a:pt x="20659" y="10182"/>
                </a:cubicBezTo>
                <a:lnTo>
                  <a:pt x="6882" y="10182"/>
                </a:lnTo>
                <a:lnTo>
                  <a:pt x="538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a list can contain a bunch of values of varying types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37" name="Definition (from Wikipedia)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Definition (from Wikipedia):</a:t>
            </a:r>
          </a:p>
          <a:p>
            <a:pPr marL="0" indent="0">
              <a:buSzTx/>
              <a:buNone/>
            </a:pPr>
            <a:r>
              <a:rPr dirty="0"/>
              <a:t>a </a:t>
            </a:r>
            <a:r>
              <a:rPr b="1" dirty="0"/>
              <a:t>data structure</a:t>
            </a:r>
            <a:r>
              <a:rPr dirty="0"/>
              <a:t> is a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rPr dirty="0"/>
              <a:t>,</a:t>
            </a:r>
            <a:br>
              <a:rPr dirty="0"/>
            </a:br>
            <a:r>
              <a:rPr dirty="0"/>
              <a:t>the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rPr dirty="0"/>
              <a:t> among them,</a:t>
            </a:r>
            <a:br>
              <a:rPr dirty="0"/>
            </a:br>
            <a:r>
              <a:rPr dirty="0"/>
              <a:t>and the functions or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>
              <a:rPr dirty="0"/>
            </a:br>
            <a:r>
              <a:rPr dirty="0"/>
              <a:t>that can be applied to the data</a:t>
            </a:r>
          </a:p>
        </p:txBody>
      </p:sp>
      <p:sp>
        <p:nvSpPr>
          <p:cNvPr id="138" name="a list can contain a bunch of values of varying types"/>
          <p:cNvSpPr/>
          <p:nvPr/>
        </p:nvSpPr>
        <p:spPr>
          <a:xfrm>
            <a:off x="8166100" y="3185814"/>
            <a:ext cx="2951957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1" y="0"/>
                </a:moveTo>
                <a:lnTo>
                  <a:pt x="3880" y="10182"/>
                </a:lnTo>
                <a:lnTo>
                  <a:pt x="941" y="10182"/>
                </a:lnTo>
                <a:cubicBezTo>
                  <a:pt x="421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421" y="21600"/>
                  <a:pt x="941" y="21600"/>
                </a:cubicBezTo>
                <a:lnTo>
                  <a:pt x="20659" y="21600"/>
                </a:lnTo>
                <a:cubicBezTo>
                  <a:pt x="21179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179" y="10182"/>
                  <a:pt x="20659" y="10182"/>
                </a:cubicBezTo>
                <a:lnTo>
                  <a:pt x="6882" y="10182"/>
                </a:lnTo>
                <a:lnTo>
                  <a:pt x="538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a list can contain a bunch of values of varying types</a:t>
            </a:r>
          </a:p>
        </p:txBody>
      </p:sp>
      <p:sp>
        <p:nvSpPr>
          <p:cNvPr id="139" name="every value has an index, representing an order within the list"/>
          <p:cNvSpPr/>
          <p:nvPr/>
        </p:nvSpPr>
        <p:spPr>
          <a:xfrm>
            <a:off x="1346200" y="3604914"/>
            <a:ext cx="3166269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17" y="0"/>
                </a:moveTo>
                <a:lnTo>
                  <a:pt x="3617" y="10182"/>
                </a:lnTo>
                <a:lnTo>
                  <a:pt x="877" y="10182"/>
                </a:lnTo>
                <a:cubicBezTo>
                  <a:pt x="392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392" y="21600"/>
                  <a:pt x="877" y="21600"/>
                </a:cubicBezTo>
                <a:lnTo>
                  <a:pt x="20720" y="21600"/>
                </a:lnTo>
                <a:cubicBezTo>
                  <a:pt x="21205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205" y="10182"/>
                  <a:pt x="20720" y="10182"/>
                </a:cubicBezTo>
                <a:lnTo>
                  <a:pt x="6417" y="10182"/>
                </a:lnTo>
                <a:lnTo>
                  <a:pt x="5017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every value has an index, representing an order within the list</a:t>
            </a:r>
          </a:p>
        </p:txBody>
      </p:sp>
      <p:sp>
        <p:nvSpPr>
          <p:cNvPr id="140" name="L.sort(), len(L), L.pop(0), L.append(x),…"/>
          <p:cNvSpPr/>
          <p:nvPr/>
        </p:nvSpPr>
        <p:spPr>
          <a:xfrm>
            <a:off x="4756150" y="4260155"/>
            <a:ext cx="4923632" cy="3777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73" y="0"/>
                </a:moveTo>
                <a:lnTo>
                  <a:pt x="2175" y="13345"/>
                </a:lnTo>
                <a:lnTo>
                  <a:pt x="564" y="13345"/>
                </a:lnTo>
                <a:cubicBezTo>
                  <a:pt x="252" y="13345"/>
                  <a:pt x="0" y="13674"/>
                  <a:pt x="0" y="14081"/>
                </a:cubicBezTo>
                <a:lnTo>
                  <a:pt x="0" y="20865"/>
                </a:lnTo>
                <a:cubicBezTo>
                  <a:pt x="0" y="21271"/>
                  <a:pt x="252" y="21600"/>
                  <a:pt x="564" y="21600"/>
                </a:cubicBezTo>
                <a:lnTo>
                  <a:pt x="21034" y="21600"/>
                </a:lnTo>
                <a:cubicBezTo>
                  <a:pt x="21346" y="21600"/>
                  <a:pt x="21600" y="21271"/>
                  <a:pt x="21600" y="20865"/>
                </a:cubicBezTo>
                <a:lnTo>
                  <a:pt x="21600" y="14081"/>
                </a:lnTo>
                <a:cubicBezTo>
                  <a:pt x="21600" y="13674"/>
                  <a:pt x="21346" y="13345"/>
                  <a:pt x="21034" y="13345"/>
                </a:cubicBezTo>
                <a:lnTo>
                  <a:pt x="3973" y="13345"/>
                </a:lnTo>
                <a:lnTo>
                  <a:pt x="3073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rPr dirty="0"/>
              <a:t>L.sort(), len(L), L.pop(0), L.append(x),</a:t>
            </a:r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rPr dirty="0"/>
              <a:t>update, iterate (for loop), etc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43" name="Definition (from Wikipedia)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32572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Definition (from Wikipedia):</a:t>
            </a:r>
          </a:p>
          <a:p>
            <a:pPr marL="0" indent="0">
              <a:buSzTx/>
              <a:buNone/>
            </a:pPr>
            <a:r>
              <a:t>a </a:t>
            </a:r>
            <a:r>
              <a:rPr b="1"/>
              <a:t>data structure</a:t>
            </a:r>
            <a:r>
              <a:t> is a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t>,</a:t>
            </a:r>
            <a:br/>
            <a:r>
              <a:t>the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t> among them,</a:t>
            </a:r>
            <a:br/>
            <a:r>
              <a:t>and the functions 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/>
            <a:r>
              <a:t>that can be applied to the data</a:t>
            </a:r>
          </a:p>
        </p:txBody>
      </p:sp>
      <p:sp>
        <p:nvSpPr>
          <p:cNvPr id="144" name="Line"/>
          <p:cNvSpPr/>
          <p:nvPr/>
        </p:nvSpPr>
        <p:spPr>
          <a:xfrm>
            <a:off x="3212868" y="58928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" name="Line"/>
          <p:cNvSpPr/>
          <p:nvPr/>
        </p:nvSpPr>
        <p:spPr>
          <a:xfrm flipH="1">
            <a:off x="4368568" y="5168900"/>
            <a:ext cx="1" cy="38294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list"/>
          <p:cNvSpPr txBox="1"/>
          <p:nvPr/>
        </p:nvSpPr>
        <p:spPr>
          <a:xfrm>
            <a:off x="3298130" y="6076949"/>
            <a:ext cx="8459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list</a:t>
            </a:r>
          </a:p>
        </p:txBody>
      </p:sp>
      <p:sp>
        <p:nvSpPr>
          <p:cNvPr id="147" name="set"/>
          <p:cNvSpPr txBox="1"/>
          <p:nvPr/>
        </p:nvSpPr>
        <p:spPr>
          <a:xfrm>
            <a:off x="3389585" y="6838949"/>
            <a:ext cx="6630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set</a:t>
            </a:r>
          </a:p>
        </p:txBody>
      </p:sp>
      <p:sp>
        <p:nvSpPr>
          <p:cNvPr id="148" name="dict"/>
          <p:cNvSpPr txBox="1"/>
          <p:nvPr/>
        </p:nvSpPr>
        <p:spPr>
          <a:xfrm>
            <a:off x="3298130" y="7727949"/>
            <a:ext cx="8459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dict</a:t>
            </a:r>
          </a:p>
        </p:txBody>
      </p:sp>
      <p:sp>
        <p:nvSpPr>
          <p:cNvPr id="149" name="..."/>
          <p:cNvSpPr txBox="1"/>
          <p:nvPr/>
        </p:nvSpPr>
        <p:spPr>
          <a:xfrm>
            <a:off x="3563714" y="8496299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150" name="suggested…"/>
          <p:cNvSpPr txBox="1"/>
          <p:nvPr/>
        </p:nvSpPr>
        <p:spPr>
          <a:xfrm>
            <a:off x="1185688" y="6677202"/>
            <a:ext cx="13878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suggested</a:t>
            </a:r>
          </a:p>
          <a:p>
            <a:pPr>
              <a:defRPr b="0"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note-taking</a:t>
            </a:r>
          </a:p>
        </p:txBody>
      </p:sp>
      <p:sp>
        <p:nvSpPr>
          <p:cNvPr id="151" name="values"/>
          <p:cNvSpPr txBox="1"/>
          <p:nvPr/>
        </p:nvSpPr>
        <p:spPr>
          <a:xfrm>
            <a:off x="4740050" y="5245099"/>
            <a:ext cx="10824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values</a:t>
            </a:r>
          </a:p>
        </p:txBody>
      </p:sp>
      <p:sp>
        <p:nvSpPr>
          <p:cNvPr id="152" name="relationships"/>
          <p:cNvSpPr txBox="1"/>
          <p:nvPr/>
        </p:nvSpPr>
        <p:spPr>
          <a:xfrm>
            <a:off x="6426124" y="5245099"/>
            <a:ext cx="210234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relationships</a:t>
            </a:r>
          </a:p>
        </p:txBody>
      </p:sp>
      <p:sp>
        <p:nvSpPr>
          <p:cNvPr id="153" name="operations"/>
          <p:cNvSpPr txBox="1"/>
          <p:nvPr/>
        </p:nvSpPr>
        <p:spPr>
          <a:xfrm>
            <a:off x="8874198" y="5245099"/>
            <a:ext cx="1778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operations</a:t>
            </a:r>
          </a:p>
        </p:txBody>
      </p:sp>
      <p:sp>
        <p:nvSpPr>
          <p:cNvPr id="154" name="Line"/>
          <p:cNvSpPr/>
          <p:nvPr/>
        </p:nvSpPr>
        <p:spPr>
          <a:xfrm>
            <a:off x="3212868" y="66548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Line"/>
          <p:cNvSpPr/>
          <p:nvPr/>
        </p:nvSpPr>
        <p:spPr>
          <a:xfrm>
            <a:off x="3212868" y="75184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Line"/>
          <p:cNvSpPr/>
          <p:nvPr/>
        </p:nvSpPr>
        <p:spPr>
          <a:xfrm>
            <a:off x="3212868" y="84201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Line"/>
          <p:cNvSpPr/>
          <p:nvPr/>
        </p:nvSpPr>
        <p:spPr>
          <a:xfrm flipH="1">
            <a:off x="6178849" y="5141105"/>
            <a:ext cx="1" cy="38655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8" name="Line"/>
          <p:cNvSpPr/>
          <p:nvPr/>
        </p:nvSpPr>
        <p:spPr>
          <a:xfrm>
            <a:off x="8718850" y="5141105"/>
            <a:ext cx="1" cy="38655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9" name="anything"/>
          <p:cNvSpPr txBox="1"/>
          <p:nvPr/>
        </p:nvSpPr>
        <p:spPr>
          <a:xfrm>
            <a:off x="4681413" y="6083299"/>
            <a:ext cx="11273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anything</a:t>
            </a:r>
          </a:p>
        </p:txBody>
      </p:sp>
      <p:sp>
        <p:nvSpPr>
          <p:cNvPr id="160" name="ordered (0,1,...)"/>
          <p:cNvSpPr txBox="1"/>
          <p:nvPr/>
        </p:nvSpPr>
        <p:spPr>
          <a:xfrm>
            <a:off x="6430567" y="6083299"/>
            <a:ext cx="20365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ordered (0,1,...)</a:t>
            </a:r>
          </a:p>
        </p:txBody>
      </p:sp>
      <p:sp>
        <p:nvSpPr>
          <p:cNvPr id="161" name="no ordering"/>
          <p:cNvSpPr txBox="1"/>
          <p:nvPr/>
        </p:nvSpPr>
        <p:spPr>
          <a:xfrm>
            <a:off x="6409790" y="6845299"/>
            <a:ext cx="15751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 ordering</a:t>
            </a:r>
          </a:p>
        </p:txBody>
      </p:sp>
      <p:sp>
        <p:nvSpPr>
          <p:cNvPr id="162" name="indexing, pop, len, index,…"/>
          <p:cNvSpPr txBox="1"/>
          <p:nvPr/>
        </p:nvSpPr>
        <p:spPr>
          <a:xfrm>
            <a:off x="8901170" y="5905500"/>
            <a:ext cx="306068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 b="0"/>
            </a:pPr>
            <a:r>
              <a:rPr dirty="0"/>
              <a:t>indexing, pop, len, index,</a:t>
            </a:r>
          </a:p>
          <a:p>
            <a:pPr algn="l">
              <a:defRPr sz="2200" b="0"/>
            </a:pPr>
            <a:r>
              <a:rPr dirty="0"/>
              <a:t>slicing, in, iteration (for), ...</a:t>
            </a:r>
          </a:p>
        </p:txBody>
      </p:sp>
      <p:sp>
        <p:nvSpPr>
          <p:cNvPr id="163" name="in, =="/>
          <p:cNvSpPr txBox="1"/>
          <p:nvPr/>
        </p:nvSpPr>
        <p:spPr>
          <a:xfrm>
            <a:off x="8901170" y="6838949"/>
            <a:ext cx="96693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in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==</a:t>
            </a:r>
          </a:p>
        </p:txBody>
      </p:sp>
      <p:sp>
        <p:nvSpPr>
          <p:cNvPr id="164" name="????"/>
          <p:cNvSpPr txBox="1"/>
          <p:nvPr/>
        </p:nvSpPr>
        <p:spPr>
          <a:xfrm>
            <a:off x="4984948" y="6845299"/>
            <a:ext cx="5203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929292"/>
                </a:solidFill>
              </a:defRPr>
            </a:lvl1pPr>
          </a:lstStyle>
          <a:p>
            <a:r>
              <a:t>????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tivation: lots of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Motivation: lots of data</a:t>
            </a:r>
          </a:p>
        </p:txBody>
      </p:sp>
      <p:sp>
        <p:nvSpPr>
          <p:cNvPr id="167" name="For loops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For loops: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copy/paste is a pain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don’t know how many times to copy/paste before program runs</a:t>
            </a:r>
          </a:p>
          <a:p>
            <a:pPr marL="0" indent="0">
              <a:buSzTx/>
              <a:buNone/>
            </a:pPr>
            <a:r>
              <a:t>For data structures: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creating many variables is a pain</a:t>
            </a:r>
            <a:br/>
            <a:r>
              <a:t>(imagine your program analyzes ten thousand values)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don’t know how many values you will have before program runs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70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2152</Words>
  <Application>Microsoft Macintosh PowerPoint</Application>
  <PresentationFormat>Custom</PresentationFormat>
  <Paragraphs>339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Courier</vt:lpstr>
      <vt:lpstr>Gill Sans</vt:lpstr>
      <vt:lpstr>Gill Sans Light</vt:lpstr>
      <vt:lpstr>Gill Sans SemiBold</vt:lpstr>
      <vt:lpstr>Menlo</vt:lpstr>
      <vt:lpstr>White</vt:lpstr>
      <vt:lpstr>[220 / 319] Dictionaries</vt:lpstr>
      <vt:lpstr>Learning Objectives</vt:lpstr>
      <vt:lpstr>Today's Outline</vt:lpstr>
      <vt:lpstr>PowerPoint Presentation</vt:lpstr>
      <vt:lpstr>Data Structures</vt:lpstr>
      <vt:lpstr>Data Structures</vt:lpstr>
      <vt:lpstr>Data Structures</vt:lpstr>
      <vt:lpstr>Motivation: lots of data</vt:lpstr>
      <vt:lpstr>Today's Outline</vt:lpstr>
      <vt:lpstr>Mappings</vt:lpstr>
      <vt:lpstr>Mappings</vt:lpstr>
      <vt:lpstr>Mappings</vt:lpstr>
      <vt:lpstr>Mappings</vt:lpstr>
      <vt:lpstr>Mappings</vt:lpstr>
      <vt:lpstr>Today's Outline</vt:lpstr>
      <vt:lpstr>Why call it a dictionary?</vt:lpstr>
      <vt:lpstr>Dictionary</vt:lpstr>
      <vt:lpstr>Dictionary</vt:lpstr>
      <vt:lpstr>Dictionary</vt:lpstr>
      <vt:lpstr>Dictionary</vt:lpstr>
      <vt:lpstr>Dictionary</vt:lpstr>
      <vt:lpstr>Dictionary</vt:lpstr>
      <vt:lpstr>Dictionary</vt:lpstr>
      <vt:lpstr>Dictionary</vt:lpstr>
      <vt:lpstr>A note on parenthetical characters</vt:lpstr>
      <vt:lpstr>Empty set, list, and dict</vt:lpstr>
      <vt:lpstr>Today's Outline</vt:lpstr>
      <vt:lpstr>Dictionary Updates</vt:lpstr>
      <vt:lpstr>Dictionary Deletes</vt:lpstr>
      <vt:lpstr>Dictionary Inserts</vt:lpstr>
      <vt:lpstr>Today's Outline</vt:lpstr>
      <vt:lpstr>Example: Print Major Count</vt:lpstr>
      <vt:lpstr>Challenge: Wizard of Oz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Dictionaries</dc:title>
  <cp:lastModifiedBy>MEENA SYAMKUMAR</cp:lastModifiedBy>
  <cp:revision>50</cp:revision>
  <dcterms:modified xsi:type="dcterms:W3CDTF">2022-03-07T06:43:38Z</dcterms:modified>
</cp:coreProperties>
</file>